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media/image1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12192000" cy="6858000"/>
  <p:notesSz cx="6858000" cy="12192000"/>
  <p:embeddedFontLst>
    <p:embeddedFont>
      <p:font typeface="MiSans" panose="00000500000000000000" pitchFamily="34" charset="-122"/>
      <p:regular r:id="rId29"/>
    </p:embeddedFont>
    <p:embeddedFont>
      <p:font typeface="MiSans" panose="00000500000000000000" pitchFamily="34" charset="-120"/>
      <p:regular r:id="rId30"/>
    </p:embeddedFont>
    <p:embeddedFont>
      <p:font typeface="Calibri" panose="020F0502020204030204" charset="0"/>
      <p:regular r:id="rId31"/>
      <p:bold r:id="rId32"/>
      <p:italic r:id="rId33"/>
      <p:boldItalic r:id="rId34"/>
    </p:embeddedFont>
    <p:embeddedFont>
      <p:font typeface="等线" panose="02010600030101010101" charset="-122"/>
      <p:regular r:id="rId35"/>
    </p:embeddedFont>
    <p:embeddedFont>
      <p:font typeface="Noto Sans SC" panose="020B0200000000000000" charset="-122"/>
      <p:regular r:id="rId36"/>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font" Target="fonts/font8.fntdata"/><Relationship Id="rId35" Type="http://schemas.openxmlformats.org/officeDocument/2006/relationships/font" Target="fonts/font7.fntdata"/><Relationship Id="rId34" Type="http://schemas.openxmlformats.org/officeDocument/2006/relationships/font" Target="fonts/font6.fntdata"/><Relationship Id="rId33" Type="http://schemas.openxmlformats.org/officeDocument/2006/relationships/font" Target="fonts/font5.fntdata"/><Relationship Id="rId32" Type="http://schemas.openxmlformats.org/officeDocument/2006/relationships/font" Target="fonts/font4.fntdata"/><Relationship Id="rId31" Type="http://schemas.openxmlformats.org/officeDocument/2006/relationships/font" Target="fonts/font3.fntdata"/><Relationship Id="rId30" Type="http://schemas.openxmlformats.org/officeDocument/2006/relationships/font" Target="fonts/font2.fntdata"/><Relationship Id="rId3" Type="http://schemas.openxmlformats.org/officeDocument/2006/relationships/slide" Target="slides/slide1.xml"/><Relationship Id="rId29" Type="http://schemas.openxmlformats.org/officeDocument/2006/relationships/font" Target="fonts/font1.fntdata"/><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3" Type="http://schemas.openxmlformats.org/officeDocument/2006/relationships/notesSlide" Target="../notesSlides/notesSlide12.xml"/><Relationship Id="rId12" Type="http://schemas.openxmlformats.org/officeDocument/2006/relationships/slideLayout" Target="../slideLayouts/slideLayout1.xml"/><Relationship Id="rId11" Type="http://schemas.openxmlformats.org/officeDocument/2006/relationships/tags" Target="../tags/tag90.xml"/><Relationship Id="rId10" Type="http://schemas.openxmlformats.org/officeDocument/2006/relationships/tags" Target="../tags/tag89.xml"/><Relationship Id="rId1" Type="http://schemas.openxmlformats.org/officeDocument/2006/relationships/tags" Target="../tags/tag80.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1.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1.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1.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08.xml"/><Relationship Id="rId7" Type="http://schemas.openxmlformats.org/officeDocument/2006/relationships/tags" Target="../tags/tag107.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image" Target="../media/image15.png"/><Relationship Id="rId10" Type="http://schemas.openxmlformats.org/officeDocument/2006/relationships/notesSlide" Target="../notesSlides/notesSlide17.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8" Type="http://schemas.openxmlformats.org/officeDocument/2006/relationships/notesSlide" Target="../notesSlides/notesSlide19.xml"/><Relationship Id="rId17" Type="http://schemas.openxmlformats.org/officeDocument/2006/relationships/slideLayout" Target="../slideLayouts/slideLayout1.xml"/><Relationship Id="rId16" Type="http://schemas.openxmlformats.org/officeDocument/2006/relationships/tags" Target="../tags/tag123.xml"/><Relationship Id="rId15" Type="http://schemas.openxmlformats.org/officeDocument/2006/relationships/tags" Target="../tags/tag122.xml"/><Relationship Id="rId14" Type="http://schemas.openxmlformats.org/officeDocument/2006/relationships/tags" Target="../tags/tag121.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image" Target="../media/image16.jpeg"/></Relationships>
</file>

<file path=ppt/slides/_rels/slide2.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7.png"/><Relationship Id="rId2" Type="http://schemas.openxmlformats.org/officeDocument/2006/relationships/image" Target="../media/image6.png"/><Relationship Id="rId15" Type="http://schemas.openxmlformats.org/officeDocument/2006/relationships/notesSlide" Target="../notesSlides/notesSlide2.xml"/><Relationship Id="rId14" Type="http://schemas.openxmlformats.org/officeDocument/2006/relationships/slideLayout" Target="../slideLayouts/slideLayout1.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4" Type="http://schemas.openxmlformats.org/officeDocument/2006/relationships/notesSlide" Target="../notesSlides/notesSlide4.xml"/><Relationship Id="rId13" Type="http://schemas.openxmlformats.org/officeDocument/2006/relationships/slideLayout" Target="../slideLayouts/slideLayout1.xml"/><Relationship Id="rId12" Type="http://schemas.openxmlformats.org/officeDocument/2006/relationships/tags" Target="../tags/tag23.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tags" Target="../tags/tag12.xml"/></Relationships>
</file>

<file path=ppt/slides/_rels/slide5.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9" Type="http://schemas.openxmlformats.org/officeDocument/2006/relationships/notesSlide" Target="../notesSlides/notesSlide5.xml"/><Relationship Id="rId18" Type="http://schemas.openxmlformats.org/officeDocument/2006/relationships/slideLayout" Target="../slideLayouts/slideLayout1.xml"/><Relationship Id="rId17" Type="http://schemas.openxmlformats.org/officeDocument/2006/relationships/tags" Target="../tags/tag40.xml"/><Relationship Id="rId16" Type="http://schemas.openxmlformats.org/officeDocument/2006/relationships/tags" Target="../tags/tag39.xml"/><Relationship Id="rId15" Type="http://schemas.openxmlformats.org/officeDocument/2006/relationships/tags" Target="../tags/tag38.xml"/><Relationship Id="rId14" Type="http://schemas.openxmlformats.org/officeDocument/2006/relationships/tags" Target="../tags/tag37.xml"/><Relationship Id="rId13" Type="http://schemas.openxmlformats.org/officeDocument/2006/relationships/tags" Target="../tags/tag36.xml"/><Relationship Id="rId12" Type="http://schemas.openxmlformats.org/officeDocument/2006/relationships/tags" Target="../tags/tag35.xml"/><Relationship Id="rId11" Type="http://schemas.openxmlformats.org/officeDocument/2006/relationships/tags" Target="../tags/tag34.xml"/><Relationship Id="rId10" Type="http://schemas.openxmlformats.org/officeDocument/2006/relationships/tags" Target="../tags/tag33.xml"/><Relationship Id="rId1" Type="http://schemas.openxmlformats.org/officeDocument/2006/relationships/tags" Target="../tags/tag2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image" Target="../media/image9.png"/><Relationship Id="rId18" Type="http://schemas.openxmlformats.org/officeDocument/2006/relationships/notesSlide" Target="../notesSlides/notesSlide7.xml"/><Relationship Id="rId17" Type="http://schemas.openxmlformats.org/officeDocument/2006/relationships/slideLayout" Target="../slideLayouts/slideLayout1.xml"/><Relationship Id="rId16" Type="http://schemas.openxmlformats.org/officeDocument/2006/relationships/tags" Target="../tags/tag55.xml"/><Relationship Id="rId15" Type="http://schemas.openxmlformats.org/officeDocument/2006/relationships/tags" Target="../tags/tag54.xml"/><Relationship Id="rId14" Type="http://schemas.openxmlformats.org/officeDocument/2006/relationships/tags" Target="../tags/tag53.xml"/><Relationship Id="rId13" Type="http://schemas.openxmlformats.org/officeDocument/2006/relationships/tags" Target="../tags/tag52.xml"/><Relationship Id="rId12" Type="http://schemas.openxmlformats.org/officeDocument/2006/relationships/tags" Target="../tags/tag51.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tags" Target="../tags/tag41.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0" Type="http://schemas.openxmlformats.org/officeDocument/2006/relationships/notesSlide" Target="../notesSlides/notesSlide8.xml"/><Relationship Id="rId1" Type="http://schemas.openxmlformats.org/officeDocument/2006/relationships/tags" Target="../tags/tag56.xml"/></Relationships>
</file>

<file path=ppt/slides/_rels/slide9.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8" Type="http://schemas.openxmlformats.org/officeDocument/2006/relationships/notesSlide" Target="../notesSlides/notesSlide9.xml"/><Relationship Id="rId17" Type="http://schemas.openxmlformats.org/officeDocument/2006/relationships/slideLayout" Target="../slideLayouts/slideLayout1.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0">
          <a:gsLst>
            <a:gs pos="0">
              <a:srgbClr val="EFF6FC"/>
            </a:gs>
            <a:gs pos="100000">
              <a:srgbClr val="BED7EE"/>
            </a:gs>
          </a:gsLst>
          <a:lin ang="5400000" scaled="1"/>
        </a:gradFill>
        <a:effectLst/>
      </p:bgPr>
    </p:bg>
    <p:spTree>
      <p:nvGrpSpPr>
        <p:cNvPr id="1" name=""/>
        <p:cNvGrpSpPr/>
        <p:nvPr/>
      </p:nvGrpSpPr>
      <p:grpSpPr>
        <a:xfrm>
          <a:off x="0" y="0"/>
          <a:ext cx="0" cy="0"/>
          <a:chOff x="0" y="0"/>
          <a:chExt cx="0" cy="0"/>
        </a:xfrm>
      </p:grpSpPr>
      <p:pic>
        <p:nvPicPr>
          <p:cNvPr id="2" name="Image 0" descr="https://kimi-img.moonshot.cn/pub/slides/slides_tmpl/image/25-10-09-17:19:39-d3jnsaos8jdo4os5dls0.png"/>
          <p:cNvPicPr>
            <a:picLocks noChangeAspect="1"/>
          </p:cNvPicPr>
          <p:nvPr/>
        </p:nvPicPr>
        <p:blipFill>
          <a:blip r:embed="rId1"/>
          <a:stretch>
            <a:fillRect/>
          </a:stretch>
        </p:blipFill>
        <p:spPr>
          <a:xfrm>
            <a:off x="57150" y="365760"/>
            <a:ext cx="11826240" cy="6492240"/>
          </a:xfrm>
          <a:prstGeom prst="rect">
            <a:avLst/>
          </a:prstGeom>
        </p:spPr>
      </p:pic>
      <p:sp>
        <p:nvSpPr>
          <p:cNvPr id="4" name="Text 0"/>
          <p:cNvSpPr/>
          <p:nvPr/>
        </p:nvSpPr>
        <p:spPr>
          <a:xfrm>
            <a:off x="43180" y="1372235"/>
            <a:ext cx="6852920" cy="2553335"/>
          </a:xfrm>
          <a:prstGeom prst="rect">
            <a:avLst/>
          </a:prstGeom>
          <a:noFill/>
        </p:spPr>
        <p:txBody>
          <a:bodyPr wrap="square" lIns="91440" tIns="45720" rIns="91440" bIns="45720" rtlCol="0" anchor="t">
            <a:spAutoFit/>
          </a:bodyPr>
          <a:lstStyle/>
          <a:p>
            <a:pPr algn="ctr">
              <a:lnSpc>
                <a:spcPct val="100000"/>
              </a:lnSpc>
            </a:pPr>
            <a:r>
              <a:rPr lang="en-US" altLang="zh-CN" sz="4000" b="1" dirty="0">
                <a:solidFill>
                  <a:srgbClr val="004CC0"/>
                </a:solidFill>
                <a:latin typeface="MiSans" panose="00000500000000000000" pitchFamily="34" charset="-122"/>
                <a:ea typeface="MiSans" panose="00000500000000000000" pitchFamily="34" charset="-122"/>
                <a:cs typeface="MiSans" panose="00000500000000000000" pitchFamily="34" charset="-120"/>
              </a:rPr>
              <a:t>Analysis on the </a:t>
            </a:r>
            <a:endParaRPr lang="en-US" altLang="zh-CN" sz="4000" b="1" dirty="0">
              <a:solidFill>
                <a:srgbClr val="004CC0"/>
              </a:solidFill>
              <a:latin typeface="MiSans" panose="00000500000000000000" pitchFamily="34" charset="-122"/>
              <a:ea typeface="MiSans" panose="00000500000000000000" pitchFamily="34" charset="-122"/>
              <a:cs typeface="MiSans" panose="00000500000000000000" pitchFamily="34" charset="-120"/>
            </a:endParaRPr>
          </a:p>
          <a:p>
            <a:pPr algn="ctr">
              <a:lnSpc>
                <a:spcPct val="100000"/>
              </a:lnSpc>
            </a:pPr>
            <a:r>
              <a:rPr lang="en-US" altLang="zh-CN" sz="4000" b="1" dirty="0">
                <a:solidFill>
                  <a:srgbClr val="004CC0"/>
                </a:solidFill>
                <a:latin typeface="MiSans" panose="00000500000000000000" pitchFamily="34" charset="-122"/>
                <a:ea typeface="MiSans" panose="00000500000000000000" pitchFamily="34" charset="-122"/>
                <a:cs typeface="MiSans" panose="00000500000000000000" pitchFamily="34" charset="-120"/>
              </a:rPr>
              <a:t>Current Situation and </a:t>
            </a:r>
            <a:endParaRPr lang="en-US" altLang="zh-CN" sz="4000" b="1" dirty="0">
              <a:solidFill>
                <a:srgbClr val="004CC0"/>
              </a:solidFill>
              <a:latin typeface="MiSans" panose="00000500000000000000" pitchFamily="34" charset="-122"/>
              <a:ea typeface="MiSans" panose="00000500000000000000" pitchFamily="34" charset="-122"/>
              <a:cs typeface="MiSans" panose="00000500000000000000" pitchFamily="34" charset="-120"/>
            </a:endParaRPr>
          </a:p>
          <a:p>
            <a:pPr algn="ctr">
              <a:lnSpc>
                <a:spcPct val="100000"/>
              </a:lnSpc>
            </a:pPr>
            <a:r>
              <a:rPr lang="en-US" altLang="zh-CN" sz="4000" b="1" dirty="0">
                <a:solidFill>
                  <a:srgbClr val="004CC0"/>
                </a:solidFill>
                <a:latin typeface="MiSans" panose="00000500000000000000" pitchFamily="34" charset="-122"/>
                <a:ea typeface="MiSans" panose="00000500000000000000" pitchFamily="34" charset="-122"/>
                <a:cs typeface="MiSans" panose="00000500000000000000" pitchFamily="34" charset="-120"/>
              </a:rPr>
              <a:t>Development Trend of </a:t>
            </a:r>
            <a:endParaRPr lang="en-US" altLang="zh-CN" sz="4000" b="1" dirty="0">
              <a:solidFill>
                <a:srgbClr val="004CC0"/>
              </a:solidFill>
              <a:latin typeface="MiSans" panose="00000500000000000000" pitchFamily="34" charset="-122"/>
              <a:ea typeface="MiSans" panose="00000500000000000000" pitchFamily="34" charset="-122"/>
              <a:cs typeface="MiSans" panose="00000500000000000000" pitchFamily="34" charset="-120"/>
            </a:endParaRPr>
          </a:p>
          <a:p>
            <a:pPr algn="ctr">
              <a:lnSpc>
                <a:spcPct val="100000"/>
              </a:lnSpc>
            </a:pPr>
            <a:r>
              <a:rPr lang="en-US" altLang="zh-CN" sz="4000" b="1" dirty="0">
                <a:solidFill>
                  <a:srgbClr val="004CC0"/>
                </a:solidFill>
                <a:latin typeface="MiSans" panose="00000500000000000000" pitchFamily="34" charset="-122"/>
                <a:ea typeface="MiSans" panose="00000500000000000000" pitchFamily="34" charset="-122"/>
                <a:cs typeface="MiSans" panose="00000500000000000000" pitchFamily="34" charset="-120"/>
              </a:rPr>
              <a:t>the Scandium Industry</a:t>
            </a:r>
            <a:endParaRPr lang="en-US" altLang="zh-CN" sz="4000" b="1" dirty="0">
              <a:solidFill>
                <a:srgbClr val="004CC0"/>
              </a:solidFill>
              <a:latin typeface="MiSans" panose="00000500000000000000" pitchFamily="34" charset="-122"/>
              <a:ea typeface="MiSans" panose="00000500000000000000" pitchFamily="34" charset="-122"/>
              <a:cs typeface="MiSans" panose="00000500000000000000" pitchFamily="34" charset="-120"/>
            </a:endParaRPr>
          </a:p>
        </p:txBody>
      </p:sp>
      <p:sp>
        <p:nvSpPr>
          <p:cNvPr id="5" name="Shape 1"/>
          <p:cNvSpPr/>
          <p:nvPr/>
        </p:nvSpPr>
        <p:spPr>
          <a:xfrm>
            <a:off x="667075" y="756100"/>
            <a:ext cx="237324" cy="0"/>
          </a:xfrm>
          <a:prstGeom prst="line">
            <a:avLst/>
          </a:prstGeom>
          <a:noFill/>
          <a:ln w="31750">
            <a:solidFill>
              <a:srgbClr val="004CC0"/>
            </a:solidFill>
            <a:prstDash val="solid"/>
            <a:headEnd type="none"/>
            <a:tailEnd type="none"/>
          </a:ln>
        </p:spPr>
      </p:sp>
      <p:sp>
        <p:nvSpPr>
          <p:cNvPr id="6" name="Shape 2"/>
          <p:cNvSpPr/>
          <p:nvPr/>
        </p:nvSpPr>
        <p:spPr>
          <a:xfrm>
            <a:off x="667075" y="821637"/>
            <a:ext cx="237324" cy="0"/>
          </a:xfrm>
          <a:prstGeom prst="line">
            <a:avLst/>
          </a:prstGeom>
          <a:noFill/>
          <a:ln w="31750">
            <a:solidFill>
              <a:srgbClr val="004CC0"/>
            </a:solidFill>
            <a:prstDash val="solid"/>
            <a:headEnd type="none"/>
            <a:tailEnd type="none"/>
          </a:ln>
        </p:spPr>
      </p:sp>
      <p:sp>
        <p:nvSpPr>
          <p:cNvPr id="7" name="Shape 3"/>
          <p:cNvSpPr/>
          <p:nvPr/>
        </p:nvSpPr>
        <p:spPr>
          <a:xfrm>
            <a:off x="667075" y="887173"/>
            <a:ext cx="237324" cy="0"/>
          </a:xfrm>
          <a:prstGeom prst="line">
            <a:avLst/>
          </a:prstGeom>
          <a:noFill/>
          <a:ln w="31750">
            <a:solidFill>
              <a:srgbClr val="004CC0"/>
            </a:solidFill>
            <a:prstDash val="solid"/>
            <a:headEnd type="none"/>
            <a:tailEnd type="none"/>
          </a:ln>
        </p:spPr>
      </p:sp>
      <p:sp>
        <p:nvSpPr>
          <p:cNvPr id="8" name="Text 4"/>
          <p:cNvSpPr/>
          <p:nvPr/>
        </p:nvSpPr>
        <p:spPr>
          <a:xfrm>
            <a:off x="2183130" y="5433060"/>
            <a:ext cx="2573020" cy="306705"/>
          </a:xfrm>
          <a:prstGeom prst="rect">
            <a:avLst/>
          </a:prstGeom>
          <a:noFill/>
        </p:spPr>
        <p:txBody>
          <a:bodyPr wrap="square" lIns="91440" tIns="45720" rIns="91440" bIns="45720" rtlCol="0" anchor="t">
            <a:spAutoFit/>
          </a:bodyPr>
          <a:lstStyle/>
          <a:p>
            <a:pPr algn="ctr">
              <a:lnSpc>
                <a:spcPct val="100000"/>
              </a:lnSpc>
            </a:pPr>
            <a:r>
              <a:rPr lang="en-US" sz="1400" dirty="0">
                <a:solidFill>
                  <a:srgbClr val="404040"/>
                </a:solidFill>
                <a:latin typeface="MiSans" panose="00000500000000000000" pitchFamily="34" charset="-122"/>
                <a:ea typeface="MiSans" panose="00000500000000000000" pitchFamily="34" charset="-122"/>
                <a:cs typeface="MiSans" panose="00000500000000000000" pitchFamily="34" charset="-120"/>
              </a:rPr>
              <a:t>Date：2026/05/15</a:t>
            </a:r>
            <a:endParaRPr lang="en-US" sz="1600" dirty="0"/>
          </a:p>
        </p:txBody>
      </p:sp>
      <p:sp>
        <p:nvSpPr>
          <p:cNvPr id="10" name="Shape 6"/>
          <p:cNvSpPr/>
          <p:nvPr/>
        </p:nvSpPr>
        <p:spPr>
          <a:xfrm>
            <a:off x="462280" y="4228465"/>
            <a:ext cx="774258" cy="76200"/>
          </a:xfrm>
          <a:prstGeom prst="rect">
            <a:avLst/>
          </a:prstGeom>
          <a:solidFill>
            <a:srgbClr val="FFFFFF"/>
          </a:solidFill>
        </p:spPr>
      </p:sp>
      <p:sp>
        <p:nvSpPr>
          <p:cNvPr id="11" name="Shape 7"/>
          <p:cNvSpPr/>
          <p:nvPr/>
        </p:nvSpPr>
        <p:spPr>
          <a:xfrm>
            <a:off x="730690" y="4266565"/>
            <a:ext cx="5667570" cy="0"/>
          </a:xfrm>
          <a:prstGeom prst="line">
            <a:avLst/>
          </a:prstGeom>
          <a:noFill/>
          <a:ln w="19050">
            <a:solidFill>
              <a:srgbClr val="FFFFFF"/>
            </a:solidFill>
            <a:prstDash val="solid"/>
            <a:headEnd type="none"/>
            <a:tailEnd type="none"/>
          </a:ln>
        </p:spPr>
      </p:sp>
      <p:pic>
        <p:nvPicPr>
          <p:cNvPr id="13" name="Image 3" descr="https://kimi-img.moonshot.cn/pub/slides/slides_tmpl/image/25-10-09-17:19:39-d3jnsaos8jdo4os5dlqg.png"/>
          <p:cNvPicPr>
            <a:picLocks noChangeAspect="1"/>
          </p:cNvPicPr>
          <p:nvPr/>
        </p:nvPicPr>
        <p:blipFill>
          <a:blip r:embed="rId2"/>
          <a:stretch>
            <a:fillRect/>
          </a:stretch>
        </p:blipFill>
        <p:spPr>
          <a:xfrm>
            <a:off x="0" y="5998210"/>
            <a:ext cx="12192000" cy="859790"/>
          </a:xfrm>
          <a:prstGeom prst="rect">
            <a:avLst/>
          </a:prstGeom>
        </p:spPr>
      </p:pic>
      <p:sp>
        <p:nvSpPr>
          <p:cNvPr id="14" name="Text 0"/>
          <p:cNvSpPr/>
          <p:nvPr/>
        </p:nvSpPr>
        <p:spPr>
          <a:xfrm>
            <a:off x="82233" y="4264660"/>
            <a:ext cx="6774815" cy="829945"/>
          </a:xfrm>
          <a:prstGeom prst="rect">
            <a:avLst/>
          </a:prstGeom>
          <a:noFill/>
        </p:spPr>
        <p:txBody>
          <a:bodyPr wrap="square" lIns="91440" tIns="45720" rIns="91440" bIns="45720" rtlCol="0" anchor="t">
            <a:spAutoFit/>
          </a:bodyPr>
          <a:lstStyle/>
          <a:p>
            <a:pPr algn="ctr">
              <a:lnSpc>
                <a:spcPct val="100000"/>
              </a:lnSpc>
            </a:pPr>
            <a:r>
              <a:rPr lang="en-US" altLang="zh-CN" sz="2400" b="1" dirty="0">
                <a:solidFill>
                  <a:srgbClr val="004CC0"/>
                </a:solidFill>
                <a:latin typeface="MiSans" panose="00000500000000000000" pitchFamily="34" charset="-122"/>
                <a:ea typeface="MiSans" panose="00000500000000000000" pitchFamily="34" charset="-122"/>
                <a:cs typeface="MiSans" panose="00000500000000000000" pitchFamily="34" charset="-120"/>
              </a:rPr>
              <a:t>Hunan Oriental Scandium Industry Co., Ltd.</a:t>
            </a:r>
            <a:endParaRPr lang="en-US" altLang="zh-CN" sz="2400" b="1" dirty="0">
              <a:solidFill>
                <a:srgbClr val="004CC0"/>
              </a:solidFill>
              <a:latin typeface="MiSans" panose="00000500000000000000" pitchFamily="34" charset="-122"/>
              <a:ea typeface="MiSans" panose="00000500000000000000" pitchFamily="34" charset="-122"/>
              <a:cs typeface="MiSans" panose="00000500000000000000" pitchFamily="34" charset="-120"/>
            </a:endParaRPr>
          </a:p>
          <a:p>
            <a:pPr algn="ctr">
              <a:lnSpc>
                <a:spcPct val="100000"/>
              </a:lnSpc>
            </a:pPr>
            <a:r>
              <a:rPr lang="en-US" altLang="zh-CN" sz="2400" b="1" dirty="0">
                <a:solidFill>
                  <a:srgbClr val="004CC0"/>
                </a:solidFill>
                <a:latin typeface="MiSans" panose="00000500000000000000" pitchFamily="34" charset="-122"/>
                <a:ea typeface="MiSans" panose="00000500000000000000" pitchFamily="34" charset="-122"/>
                <a:cs typeface="MiSans" panose="00000500000000000000" pitchFamily="34" charset="-120"/>
              </a:rPr>
              <a:t>General Manager: Nie Donghong</a:t>
            </a:r>
            <a:endParaRPr lang="en-US" altLang="zh-CN" sz="2400" b="1" dirty="0">
              <a:solidFill>
                <a:srgbClr val="004CC0"/>
              </a:solidFill>
              <a:latin typeface="MiSans" panose="00000500000000000000" pitchFamily="34" charset="-122"/>
              <a:ea typeface="MiSans" panose="00000500000000000000" pitchFamily="34" charset="-122"/>
              <a:cs typeface="MiSans" panose="00000500000000000000" pitchFamily="34" charset="-120"/>
            </a:endParaRPr>
          </a:p>
        </p:txBody>
      </p:sp>
      <p:grpSp>
        <p:nvGrpSpPr>
          <p:cNvPr id="17" name="组合 16"/>
          <p:cNvGrpSpPr/>
          <p:nvPr/>
        </p:nvGrpSpPr>
        <p:grpSpPr>
          <a:xfrm>
            <a:off x="6896100" y="1092835"/>
            <a:ext cx="4748530" cy="4748530"/>
            <a:chOff x="10860" y="1550"/>
            <a:chExt cx="7478" cy="7478"/>
          </a:xfrm>
        </p:grpSpPr>
        <p:pic>
          <p:nvPicPr>
            <p:cNvPr id="12" name="Image 2" descr="https://kimi-img.moonshot.cn/pub/slides/slides_tmpl/image/25-10-09-17:19:40-d3jnsb0s8jdo4os5dlv0.png"/>
            <p:cNvPicPr>
              <a:picLocks noChangeAspect="1"/>
            </p:cNvPicPr>
            <p:nvPr/>
          </p:nvPicPr>
          <p:blipFill>
            <a:blip r:embed="rId3"/>
            <a:stretch>
              <a:fillRect/>
            </a:stretch>
          </p:blipFill>
          <p:spPr>
            <a:xfrm>
              <a:off x="10860" y="1550"/>
              <a:ext cx="7478" cy="7478"/>
            </a:xfrm>
            <a:prstGeom prst="rect">
              <a:avLst/>
            </a:prstGeom>
          </p:spPr>
        </p:pic>
        <p:pic>
          <p:nvPicPr>
            <p:cNvPr id="16" name="图片 15"/>
            <p:cNvPicPr>
              <a:picLocks noChangeAspect="1"/>
            </p:cNvPicPr>
            <p:nvPr/>
          </p:nvPicPr>
          <p:blipFill>
            <a:blip r:embed="rId4"/>
            <a:stretch>
              <a:fillRect/>
            </a:stretch>
          </p:blipFill>
          <p:spPr>
            <a:xfrm>
              <a:off x="11472" y="2387"/>
              <a:ext cx="6152" cy="5797"/>
            </a:xfrm>
            <a:prstGeom prst="ellipse">
              <a:avLst/>
            </a:prstGeom>
          </p:spPr>
        </p:pic>
      </p:grpSp>
      <p:pic>
        <p:nvPicPr>
          <p:cNvPr id="20" name="Picture 2" descr="C:\Users\shang\Desktop\OS.pngOS"/>
          <p:cNvPicPr>
            <a:picLocks noChangeAspect="1" noChangeArrowheads="1"/>
          </p:cNvPicPr>
          <p:nvPr/>
        </p:nvPicPr>
        <p:blipFill>
          <a:blip r:embed="rId5" cstate="print">
            <a:lum bright="-6000" contrast="6000"/>
          </a:blip>
          <a:srcRect t="11778" b="9626"/>
          <a:stretch>
            <a:fillRect/>
          </a:stretch>
        </p:blipFill>
        <p:spPr bwMode="auto">
          <a:xfrm>
            <a:off x="8924290" y="422910"/>
            <a:ext cx="2347595" cy="638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 y="1"/>
            <a:ext cx="12192000" cy="6858000"/>
          </a:xfrm>
          <a:prstGeom prst="rect">
            <a:avLst/>
          </a:prstGeom>
          <a:gradFill flip="none" rotWithShape="1">
            <a:gsLst>
              <a:gs pos="0">
                <a:srgbClr val="FFFFFF"/>
              </a:gs>
              <a:gs pos="81000">
                <a:srgbClr val="F0F8FF"/>
              </a:gs>
              <a:gs pos="100000">
                <a:srgbClr val="F0F8FF"/>
              </a:gs>
            </a:gsLst>
            <a:lin ang="5400000" scaled="1"/>
          </a:gradFill>
        </p:spPr>
      </p:sp>
      <p:sp>
        <p:nvSpPr>
          <p:cNvPr id="3" name="Shape 1"/>
          <p:cNvSpPr/>
          <p:nvPr/>
        </p:nvSpPr>
        <p:spPr>
          <a:xfrm>
            <a:off x="0" y="5432425"/>
            <a:ext cx="12192000" cy="864870"/>
          </a:xfrm>
          <a:custGeom>
            <a:avLst/>
            <a:gdLst/>
            <a:ahLst/>
            <a:cxnLst/>
            <a:rect l="l" t="t" r="r" b="b"/>
            <a:pathLst>
              <a:path w="12192000" h="864870">
                <a:moveTo>
                  <a:pt x="12192000" y="61685"/>
                </a:moveTo>
                <a:lnTo>
                  <a:pt x="12192000" y="864870"/>
                </a:lnTo>
                <a:lnTo>
                  <a:pt x="0" y="864870"/>
                </a:lnTo>
                <a:lnTo>
                  <a:pt x="0" y="65089"/>
                </a:lnTo>
                <a:lnTo>
                  <a:pt x="136525" y="45945"/>
                </a:lnTo>
                <a:lnTo>
                  <a:pt x="278130" y="29779"/>
                </a:lnTo>
                <a:lnTo>
                  <a:pt x="420370" y="17017"/>
                </a:lnTo>
                <a:lnTo>
                  <a:pt x="561975" y="8083"/>
                </a:lnTo>
                <a:lnTo>
                  <a:pt x="703580" y="2552"/>
                </a:lnTo>
                <a:lnTo>
                  <a:pt x="845185" y="0"/>
                </a:lnTo>
                <a:lnTo>
                  <a:pt x="986790" y="425"/>
                </a:lnTo>
                <a:lnTo>
                  <a:pt x="1128395" y="3829"/>
                </a:lnTo>
                <a:lnTo>
                  <a:pt x="1270635" y="10210"/>
                </a:lnTo>
                <a:lnTo>
                  <a:pt x="1412240" y="18718"/>
                </a:lnTo>
                <a:lnTo>
                  <a:pt x="1553845" y="29779"/>
                </a:lnTo>
                <a:lnTo>
                  <a:pt x="1695450" y="42967"/>
                </a:lnTo>
                <a:lnTo>
                  <a:pt x="1837055" y="58282"/>
                </a:lnTo>
                <a:lnTo>
                  <a:pt x="1978660" y="75299"/>
                </a:lnTo>
                <a:lnTo>
                  <a:pt x="2120265" y="94017"/>
                </a:lnTo>
                <a:lnTo>
                  <a:pt x="2262505" y="114437"/>
                </a:lnTo>
                <a:lnTo>
                  <a:pt x="2404110" y="136133"/>
                </a:lnTo>
                <a:lnTo>
                  <a:pt x="2545715" y="159105"/>
                </a:lnTo>
                <a:lnTo>
                  <a:pt x="2687320" y="183354"/>
                </a:lnTo>
                <a:lnTo>
                  <a:pt x="2828925" y="208454"/>
                </a:lnTo>
                <a:lnTo>
                  <a:pt x="2970530" y="233979"/>
                </a:lnTo>
                <a:lnTo>
                  <a:pt x="3112770" y="260354"/>
                </a:lnTo>
                <a:lnTo>
                  <a:pt x="3254375" y="286730"/>
                </a:lnTo>
                <a:lnTo>
                  <a:pt x="3395980" y="313957"/>
                </a:lnTo>
                <a:lnTo>
                  <a:pt x="3537585" y="340758"/>
                </a:lnTo>
                <a:lnTo>
                  <a:pt x="3679190" y="367559"/>
                </a:lnTo>
                <a:lnTo>
                  <a:pt x="3820795" y="394360"/>
                </a:lnTo>
                <a:lnTo>
                  <a:pt x="3963035" y="420736"/>
                </a:lnTo>
                <a:lnTo>
                  <a:pt x="4104640" y="446261"/>
                </a:lnTo>
                <a:lnTo>
                  <a:pt x="4246245" y="471361"/>
                </a:lnTo>
                <a:lnTo>
                  <a:pt x="4387850" y="495609"/>
                </a:lnTo>
                <a:lnTo>
                  <a:pt x="4529455" y="518582"/>
                </a:lnTo>
                <a:lnTo>
                  <a:pt x="4671060" y="540278"/>
                </a:lnTo>
                <a:lnTo>
                  <a:pt x="4813300" y="560698"/>
                </a:lnTo>
                <a:lnTo>
                  <a:pt x="4954905" y="579416"/>
                </a:lnTo>
                <a:lnTo>
                  <a:pt x="5096510" y="596433"/>
                </a:lnTo>
                <a:lnTo>
                  <a:pt x="5238115" y="611748"/>
                </a:lnTo>
                <a:lnTo>
                  <a:pt x="5379720" y="624936"/>
                </a:lnTo>
                <a:lnTo>
                  <a:pt x="5521325" y="635996"/>
                </a:lnTo>
                <a:lnTo>
                  <a:pt x="5662930" y="644505"/>
                </a:lnTo>
                <a:lnTo>
                  <a:pt x="5805170" y="650886"/>
                </a:lnTo>
                <a:lnTo>
                  <a:pt x="5946775" y="654289"/>
                </a:lnTo>
                <a:lnTo>
                  <a:pt x="6088380" y="654715"/>
                </a:lnTo>
                <a:lnTo>
                  <a:pt x="6108065" y="654289"/>
                </a:lnTo>
                <a:lnTo>
                  <a:pt x="6128385" y="654715"/>
                </a:lnTo>
                <a:lnTo>
                  <a:pt x="6269990" y="654289"/>
                </a:lnTo>
                <a:lnTo>
                  <a:pt x="6411595" y="650886"/>
                </a:lnTo>
                <a:lnTo>
                  <a:pt x="6553835" y="644505"/>
                </a:lnTo>
                <a:lnTo>
                  <a:pt x="6695440" y="635996"/>
                </a:lnTo>
                <a:lnTo>
                  <a:pt x="6837045" y="624936"/>
                </a:lnTo>
                <a:lnTo>
                  <a:pt x="6978650" y="611748"/>
                </a:lnTo>
                <a:lnTo>
                  <a:pt x="7120255" y="596433"/>
                </a:lnTo>
                <a:lnTo>
                  <a:pt x="7261860" y="579416"/>
                </a:lnTo>
                <a:lnTo>
                  <a:pt x="7403465" y="560698"/>
                </a:lnTo>
                <a:lnTo>
                  <a:pt x="7545705" y="540278"/>
                </a:lnTo>
                <a:lnTo>
                  <a:pt x="7687310" y="518582"/>
                </a:lnTo>
                <a:lnTo>
                  <a:pt x="7828915" y="495609"/>
                </a:lnTo>
                <a:lnTo>
                  <a:pt x="7970520" y="471361"/>
                </a:lnTo>
                <a:lnTo>
                  <a:pt x="8112125" y="446261"/>
                </a:lnTo>
                <a:lnTo>
                  <a:pt x="8253730" y="420736"/>
                </a:lnTo>
                <a:lnTo>
                  <a:pt x="8395970" y="394360"/>
                </a:lnTo>
                <a:lnTo>
                  <a:pt x="8537575" y="367559"/>
                </a:lnTo>
                <a:lnTo>
                  <a:pt x="8679180" y="340758"/>
                </a:lnTo>
                <a:lnTo>
                  <a:pt x="8820785" y="313957"/>
                </a:lnTo>
                <a:lnTo>
                  <a:pt x="8962390" y="286730"/>
                </a:lnTo>
                <a:lnTo>
                  <a:pt x="9103995" y="260354"/>
                </a:lnTo>
                <a:lnTo>
                  <a:pt x="9246235" y="233979"/>
                </a:lnTo>
                <a:lnTo>
                  <a:pt x="9387840" y="208454"/>
                </a:lnTo>
                <a:lnTo>
                  <a:pt x="9529445" y="183354"/>
                </a:lnTo>
                <a:lnTo>
                  <a:pt x="9671050" y="159105"/>
                </a:lnTo>
                <a:lnTo>
                  <a:pt x="9812655" y="136133"/>
                </a:lnTo>
                <a:lnTo>
                  <a:pt x="9954260" y="114437"/>
                </a:lnTo>
                <a:lnTo>
                  <a:pt x="10096500" y="94017"/>
                </a:lnTo>
                <a:lnTo>
                  <a:pt x="10238105" y="75299"/>
                </a:lnTo>
                <a:lnTo>
                  <a:pt x="10379710" y="58282"/>
                </a:lnTo>
                <a:lnTo>
                  <a:pt x="10521315" y="42967"/>
                </a:lnTo>
                <a:lnTo>
                  <a:pt x="10662920" y="29779"/>
                </a:lnTo>
                <a:lnTo>
                  <a:pt x="10804525" y="18718"/>
                </a:lnTo>
                <a:lnTo>
                  <a:pt x="10946130" y="10210"/>
                </a:lnTo>
                <a:lnTo>
                  <a:pt x="11088370" y="3829"/>
                </a:lnTo>
                <a:lnTo>
                  <a:pt x="11229975" y="425"/>
                </a:lnTo>
                <a:lnTo>
                  <a:pt x="11371580" y="0"/>
                </a:lnTo>
                <a:lnTo>
                  <a:pt x="11513185" y="2552"/>
                </a:lnTo>
                <a:lnTo>
                  <a:pt x="11654790" y="8083"/>
                </a:lnTo>
                <a:lnTo>
                  <a:pt x="11796395" y="17017"/>
                </a:lnTo>
                <a:lnTo>
                  <a:pt x="11938635" y="29779"/>
                </a:lnTo>
                <a:lnTo>
                  <a:pt x="12080240" y="45945"/>
                </a:lnTo>
                <a:lnTo>
                  <a:pt x="12192000" y="61685"/>
                </a:lnTo>
                <a:close/>
              </a:path>
            </a:pathLst>
          </a:custGeom>
          <a:gradFill flip="none" rotWithShape="1">
            <a:gsLst>
              <a:gs pos="0">
                <a:srgbClr val="F8AA5C"/>
              </a:gs>
              <a:gs pos="58000">
                <a:srgbClr val="FBCC9D"/>
              </a:gs>
              <a:gs pos="99000">
                <a:srgbClr val="FDEEDE"/>
              </a:gs>
              <a:gs pos="100000">
                <a:srgbClr val="FDEEDE"/>
              </a:gs>
            </a:gsLst>
            <a:lin ang="0" scaled="1"/>
          </a:gradFill>
        </p:spPr>
      </p:sp>
      <p:sp>
        <p:nvSpPr>
          <p:cNvPr id="4" name="Shape 2"/>
          <p:cNvSpPr/>
          <p:nvPr/>
        </p:nvSpPr>
        <p:spPr>
          <a:xfrm>
            <a:off x="0" y="5594985"/>
            <a:ext cx="12192000" cy="1263015"/>
          </a:xfrm>
          <a:custGeom>
            <a:avLst/>
            <a:gdLst/>
            <a:ahLst/>
            <a:cxnLst/>
            <a:rect l="l" t="t" r="r" b="b"/>
            <a:pathLst>
              <a:path w="12192000" h="1263015">
                <a:moveTo>
                  <a:pt x="12192000" y="882546"/>
                </a:moveTo>
                <a:lnTo>
                  <a:pt x="12192000" y="1263015"/>
                </a:lnTo>
                <a:lnTo>
                  <a:pt x="0" y="1263015"/>
                </a:lnTo>
                <a:lnTo>
                  <a:pt x="0" y="65426"/>
                </a:lnTo>
                <a:lnTo>
                  <a:pt x="136525" y="46225"/>
                </a:lnTo>
                <a:lnTo>
                  <a:pt x="278130" y="29869"/>
                </a:lnTo>
                <a:lnTo>
                  <a:pt x="420370" y="17068"/>
                </a:lnTo>
                <a:lnTo>
                  <a:pt x="561975" y="7823"/>
                </a:lnTo>
                <a:lnTo>
                  <a:pt x="703580" y="2845"/>
                </a:lnTo>
                <a:lnTo>
                  <a:pt x="845185" y="0"/>
                </a:lnTo>
                <a:lnTo>
                  <a:pt x="986790" y="711"/>
                </a:lnTo>
                <a:lnTo>
                  <a:pt x="1128395" y="3556"/>
                </a:lnTo>
                <a:lnTo>
                  <a:pt x="1270635" y="9956"/>
                </a:lnTo>
                <a:lnTo>
                  <a:pt x="1412240" y="18490"/>
                </a:lnTo>
                <a:lnTo>
                  <a:pt x="1553845" y="29869"/>
                </a:lnTo>
                <a:lnTo>
                  <a:pt x="1695450" y="42669"/>
                </a:lnTo>
                <a:lnTo>
                  <a:pt x="1837055" y="58315"/>
                </a:lnTo>
                <a:lnTo>
                  <a:pt x="1978660" y="75383"/>
                </a:lnTo>
                <a:lnTo>
                  <a:pt x="2120265" y="93873"/>
                </a:lnTo>
                <a:lnTo>
                  <a:pt x="2262505" y="114496"/>
                </a:lnTo>
                <a:lnTo>
                  <a:pt x="2404110" y="135831"/>
                </a:lnTo>
                <a:lnTo>
                  <a:pt x="2545715" y="159299"/>
                </a:lnTo>
                <a:lnTo>
                  <a:pt x="2687320" y="183479"/>
                </a:lnTo>
                <a:lnTo>
                  <a:pt x="2828925" y="208369"/>
                </a:lnTo>
                <a:lnTo>
                  <a:pt x="2970530" y="233971"/>
                </a:lnTo>
                <a:lnTo>
                  <a:pt x="3112770" y="260283"/>
                </a:lnTo>
                <a:lnTo>
                  <a:pt x="3254375" y="286596"/>
                </a:lnTo>
                <a:lnTo>
                  <a:pt x="3395980" y="314331"/>
                </a:lnTo>
                <a:lnTo>
                  <a:pt x="3537585" y="340644"/>
                </a:lnTo>
                <a:lnTo>
                  <a:pt x="3679190" y="367668"/>
                </a:lnTo>
                <a:lnTo>
                  <a:pt x="3820795" y="394692"/>
                </a:lnTo>
                <a:lnTo>
                  <a:pt x="3963035" y="421005"/>
                </a:lnTo>
                <a:lnTo>
                  <a:pt x="4104640" y="446607"/>
                </a:lnTo>
                <a:lnTo>
                  <a:pt x="4246245" y="471497"/>
                </a:lnTo>
                <a:lnTo>
                  <a:pt x="4387850" y="495676"/>
                </a:lnTo>
                <a:lnTo>
                  <a:pt x="4529455" y="518434"/>
                </a:lnTo>
                <a:lnTo>
                  <a:pt x="4671060" y="540479"/>
                </a:lnTo>
                <a:lnTo>
                  <a:pt x="4813300" y="561103"/>
                </a:lnTo>
                <a:lnTo>
                  <a:pt x="4954905" y="579593"/>
                </a:lnTo>
                <a:lnTo>
                  <a:pt x="5096510" y="596661"/>
                </a:lnTo>
                <a:lnTo>
                  <a:pt x="5238115" y="611595"/>
                </a:lnTo>
                <a:lnTo>
                  <a:pt x="5379720" y="625107"/>
                </a:lnTo>
                <a:lnTo>
                  <a:pt x="5521325" y="636486"/>
                </a:lnTo>
                <a:lnTo>
                  <a:pt x="5662930" y="645019"/>
                </a:lnTo>
                <a:lnTo>
                  <a:pt x="5805170" y="650709"/>
                </a:lnTo>
                <a:lnTo>
                  <a:pt x="5946775" y="654265"/>
                </a:lnTo>
                <a:lnTo>
                  <a:pt x="6088380" y="654976"/>
                </a:lnTo>
                <a:lnTo>
                  <a:pt x="6108065" y="654265"/>
                </a:lnTo>
                <a:lnTo>
                  <a:pt x="6128385" y="654976"/>
                </a:lnTo>
                <a:lnTo>
                  <a:pt x="6269990" y="654265"/>
                </a:lnTo>
                <a:lnTo>
                  <a:pt x="6411595" y="650709"/>
                </a:lnTo>
                <a:lnTo>
                  <a:pt x="6553835" y="645019"/>
                </a:lnTo>
                <a:lnTo>
                  <a:pt x="6695440" y="636486"/>
                </a:lnTo>
                <a:lnTo>
                  <a:pt x="6837045" y="625107"/>
                </a:lnTo>
                <a:lnTo>
                  <a:pt x="6978650" y="611595"/>
                </a:lnTo>
                <a:lnTo>
                  <a:pt x="7120255" y="596661"/>
                </a:lnTo>
                <a:lnTo>
                  <a:pt x="7261860" y="579593"/>
                </a:lnTo>
                <a:lnTo>
                  <a:pt x="7403465" y="561103"/>
                </a:lnTo>
                <a:lnTo>
                  <a:pt x="7545705" y="540479"/>
                </a:lnTo>
                <a:lnTo>
                  <a:pt x="7687310" y="518434"/>
                </a:lnTo>
                <a:lnTo>
                  <a:pt x="7828915" y="495676"/>
                </a:lnTo>
                <a:lnTo>
                  <a:pt x="7970520" y="471497"/>
                </a:lnTo>
                <a:lnTo>
                  <a:pt x="8112125" y="446607"/>
                </a:lnTo>
                <a:lnTo>
                  <a:pt x="8253730" y="421005"/>
                </a:lnTo>
                <a:lnTo>
                  <a:pt x="8395970" y="394692"/>
                </a:lnTo>
                <a:lnTo>
                  <a:pt x="8537575" y="367668"/>
                </a:lnTo>
                <a:lnTo>
                  <a:pt x="8679180" y="340644"/>
                </a:lnTo>
                <a:lnTo>
                  <a:pt x="8820785" y="314331"/>
                </a:lnTo>
                <a:lnTo>
                  <a:pt x="8962390" y="286596"/>
                </a:lnTo>
                <a:lnTo>
                  <a:pt x="9103995" y="260283"/>
                </a:lnTo>
                <a:lnTo>
                  <a:pt x="9246235" y="233971"/>
                </a:lnTo>
                <a:lnTo>
                  <a:pt x="9387840" y="208369"/>
                </a:lnTo>
                <a:lnTo>
                  <a:pt x="9529445" y="183479"/>
                </a:lnTo>
                <a:lnTo>
                  <a:pt x="9671050" y="159299"/>
                </a:lnTo>
                <a:lnTo>
                  <a:pt x="9812655" y="135831"/>
                </a:lnTo>
                <a:lnTo>
                  <a:pt x="9954260" y="114496"/>
                </a:lnTo>
                <a:lnTo>
                  <a:pt x="10096500" y="93873"/>
                </a:lnTo>
                <a:lnTo>
                  <a:pt x="10238105" y="75383"/>
                </a:lnTo>
                <a:lnTo>
                  <a:pt x="10379710" y="58315"/>
                </a:lnTo>
                <a:lnTo>
                  <a:pt x="10521315" y="42669"/>
                </a:lnTo>
                <a:lnTo>
                  <a:pt x="10662920" y="29869"/>
                </a:lnTo>
                <a:lnTo>
                  <a:pt x="10804525" y="18490"/>
                </a:lnTo>
                <a:lnTo>
                  <a:pt x="10946130" y="9956"/>
                </a:lnTo>
                <a:lnTo>
                  <a:pt x="11088370" y="3556"/>
                </a:lnTo>
                <a:lnTo>
                  <a:pt x="11229975" y="711"/>
                </a:lnTo>
                <a:lnTo>
                  <a:pt x="11371580" y="0"/>
                </a:lnTo>
                <a:lnTo>
                  <a:pt x="11513185" y="2845"/>
                </a:lnTo>
                <a:lnTo>
                  <a:pt x="11654790" y="7823"/>
                </a:lnTo>
                <a:lnTo>
                  <a:pt x="11796395" y="17068"/>
                </a:lnTo>
                <a:lnTo>
                  <a:pt x="11938635" y="29869"/>
                </a:lnTo>
                <a:lnTo>
                  <a:pt x="12080240" y="46225"/>
                </a:lnTo>
                <a:lnTo>
                  <a:pt x="12192000" y="61871"/>
                </a:lnTo>
                <a:lnTo>
                  <a:pt x="12192000" y="882546"/>
                </a:lnTo>
                <a:close/>
              </a:path>
            </a:pathLst>
          </a:custGeom>
          <a:solidFill>
            <a:srgbClr val="056EE1"/>
          </a:solidFill>
        </p:spPr>
      </p:sp>
      <p:pic>
        <p:nvPicPr>
          <p:cNvPr id="5" name="Image 0" descr="https://kimi-img.moonshot.cn/pub/slides/slides_tmpl/image/25-10-09-17:19:39-d3jnsaos8jdo4os5dlug.png"/>
          <p:cNvPicPr>
            <a:picLocks noChangeAspect="1"/>
          </p:cNvPicPr>
          <p:nvPr/>
        </p:nvPicPr>
        <p:blipFill>
          <a:blip r:embed="rId1"/>
          <a:stretch>
            <a:fillRect/>
          </a:stretch>
        </p:blipFill>
        <p:spPr>
          <a:xfrm>
            <a:off x="2904490" y="962025"/>
            <a:ext cx="6382385" cy="6108065"/>
          </a:xfrm>
          <a:prstGeom prst="rect">
            <a:avLst/>
          </a:prstGeom>
        </p:spPr>
      </p:pic>
      <p:sp>
        <p:nvSpPr>
          <p:cNvPr id="6" name="Text 3"/>
          <p:cNvSpPr/>
          <p:nvPr/>
        </p:nvSpPr>
        <p:spPr>
          <a:xfrm>
            <a:off x="2725420" y="2994025"/>
            <a:ext cx="6598920" cy="1807845"/>
          </a:xfrm>
          <a:prstGeom prst="rect">
            <a:avLst/>
          </a:prstGeom>
          <a:noFill/>
        </p:spPr>
        <p:txBody>
          <a:bodyPr wrap="square" lIns="91440" tIns="45720" rIns="91440" bIns="45720" rtlCol="0" anchor="t"/>
          <a:lstStyle/>
          <a:p>
            <a:pPr algn="ctr">
              <a:lnSpc>
                <a:spcPct val="100000"/>
              </a:lnSpc>
            </a:pPr>
            <a:r>
              <a:rPr lang="en-US" altLang="zh-CN" sz="5400" dirty="0">
                <a:latin typeface="MiSans" panose="00000500000000000000" pitchFamily="34" charset="-122"/>
                <a:ea typeface="MiSans" panose="00000500000000000000" pitchFamily="34" charset="-122"/>
                <a:sym typeface="+mn-ea"/>
              </a:rPr>
              <a:t>Main Contradictions of the Industry</a:t>
            </a:r>
            <a:endParaRPr lang="en-US" sz="1600" dirty="0"/>
          </a:p>
        </p:txBody>
      </p:sp>
      <p:sp>
        <p:nvSpPr>
          <p:cNvPr id="7" name="Shape 4"/>
          <p:cNvSpPr/>
          <p:nvPr/>
        </p:nvSpPr>
        <p:spPr>
          <a:xfrm>
            <a:off x="11106785" y="693737"/>
            <a:ext cx="235520" cy="0"/>
          </a:xfrm>
          <a:prstGeom prst="line">
            <a:avLst/>
          </a:prstGeom>
          <a:noFill/>
          <a:ln w="31750">
            <a:solidFill>
              <a:srgbClr val="056EE1"/>
            </a:solidFill>
            <a:prstDash val="solid"/>
            <a:headEnd type="none"/>
            <a:tailEnd type="none"/>
          </a:ln>
        </p:spPr>
      </p:sp>
      <p:sp>
        <p:nvSpPr>
          <p:cNvPr id="8" name="Shape 5"/>
          <p:cNvSpPr/>
          <p:nvPr/>
        </p:nvSpPr>
        <p:spPr>
          <a:xfrm>
            <a:off x="11106785" y="754697"/>
            <a:ext cx="235520" cy="0"/>
          </a:xfrm>
          <a:prstGeom prst="line">
            <a:avLst/>
          </a:prstGeom>
          <a:noFill/>
          <a:ln w="31750">
            <a:solidFill>
              <a:srgbClr val="056EE1"/>
            </a:solidFill>
            <a:prstDash val="solid"/>
            <a:headEnd type="none"/>
            <a:tailEnd type="none"/>
          </a:ln>
        </p:spPr>
      </p:sp>
      <p:sp>
        <p:nvSpPr>
          <p:cNvPr id="9" name="Shape 6"/>
          <p:cNvSpPr/>
          <p:nvPr/>
        </p:nvSpPr>
        <p:spPr>
          <a:xfrm>
            <a:off x="11106785" y="815657"/>
            <a:ext cx="235520" cy="0"/>
          </a:xfrm>
          <a:prstGeom prst="line">
            <a:avLst/>
          </a:prstGeom>
          <a:noFill/>
          <a:ln w="31750">
            <a:solidFill>
              <a:srgbClr val="056EE1"/>
            </a:solidFill>
            <a:prstDash val="solid"/>
            <a:headEnd type="none"/>
            <a:tailEnd type="none"/>
          </a:ln>
        </p:spPr>
      </p:sp>
      <p:sp>
        <p:nvSpPr>
          <p:cNvPr id="10" name="Shape 7"/>
          <p:cNvSpPr/>
          <p:nvPr/>
        </p:nvSpPr>
        <p:spPr>
          <a:xfrm>
            <a:off x="2725420" y="1268730"/>
            <a:ext cx="6598920" cy="1807845"/>
          </a:xfrm>
          <a:prstGeom prst="rect">
            <a:avLst/>
          </a:prstGeom>
          <a:solidFill>
            <a:srgbClr val="000000">
              <a:alpha val="0"/>
            </a:srgbClr>
          </a:solidFill>
        </p:spPr>
      </p:sp>
      <p:sp>
        <p:nvSpPr>
          <p:cNvPr id="11" name="Text 8"/>
          <p:cNvSpPr/>
          <p:nvPr/>
        </p:nvSpPr>
        <p:spPr>
          <a:xfrm>
            <a:off x="2725420" y="1268730"/>
            <a:ext cx="6598920" cy="1807845"/>
          </a:xfrm>
          <a:prstGeom prst="rect">
            <a:avLst/>
          </a:prstGeom>
          <a:noFill/>
        </p:spPr>
        <p:txBody>
          <a:bodyPr wrap="square" lIns="0" tIns="0" rIns="0" bIns="0" rtlCol="0" anchor="t"/>
          <a:lstStyle/>
          <a:p>
            <a:pPr algn="ctr">
              <a:lnSpc>
                <a:spcPct val="100000"/>
              </a:lnSpc>
            </a:pPr>
            <a:r>
              <a:rPr lang="en-US" sz="12000" dirty="0">
                <a:solidFill>
                  <a:srgbClr val="056EE1"/>
                </a:solidFill>
                <a:latin typeface="MiSans" panose="00000500000000000000" pitchFamily="34" charset="-122"/>
                <a:ea typeface="MiSans" panose="00000500000000000000" pitchFamily="34" charset="-122"/>
                <a:cs typeface="MiSans" panose="00000500000000000000" pitchFamily="34" charset="-120"/>
              </a:rPr>
              <a:t>03</a:t>
            </a:r>
            <a:endParaRPr lang="en-US" sz="1600"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0">
          <a:gsLst>
            <a:gs pos="0">
              <a:srgbClr val="FFFFFF"/>
            </a:gs>
            <a:gs pos="28000">
              <a:srgbClr val="FFFFFF"/>
            </a:gs>
            <a:gs pos="100000">
              <a:srgbClr val="DDF0FE"/>
            </a:gs>
          </a:gsLst>
          <a:lin ang="2700000" scaled="1"/>
        </a:gradFill>
        <a:effectLst/>
      </p:bgPr>
    </p:bg>
    <p:spTree>
      <p:nvGrpSpPr>
        <p:cNvPr id="1" name=""/>
        <p:cNvGrpSpPr/>
        <p:nvPr/>
      </p:nvGrpSpPr>
      <p:grpSpPr>
        <a:xfrm>
          <a:off x="0" y="0"/>
          <a:ext cx="0" cy="0"/>
          <a:chOff x="0" y="0"/>
          <a:chExt cx="0" cy="0"/>
        </a:xfrm>
      </p:grpSpPr>
      <p:sp>
        <p:nvSpPr>
          <p:cNvPr id="2" name="Shape 0"/>
          <p:cNvSpPr/>
          <p:nvPr/>
        </p:nvSpPr>
        <p:spPr>
          <a:xfrm>
            <a:off x="793750" y="1744980"/>
            <a:ext cx="5769610" cy="4038600"/>
          </a:xfrm>
          <a:prstGeom prst="round2DiagRect">
            <a:avLst>
              <a:gd name="adj1" fmla="val 16667"/>
              <a:gd name="adj2" fmla="val 0"/>
            </a:avLst>
          </a:prstGeom>
          <a:solidFill>
            <a:srgbClr val="004CC0"/>
          </a:solidFill>
          <a:ln w="19050">
            <a:solidFill>
              <a:srgbClr val="004CC0"/>
            </a:solidFill>
            <a:prstDash val="solid"/>
          </a:ln>
        </p:spPr>
      </p:sp>
      <p:sp>
        <p:nvSpPr>
          <p:cNvPr id="3" name="Shape 1"/>
          <p:cNvSpPr/>
          <p:nvPr/>
        </p:nvSpPr>
        <p:spPr>
          <a:xfrm>
            <a:off x="920750" y="1871980"/>
            <a:ext cx="5769610" cy="4038600"/>
          </a:xfrm>
          <a:prstGeom prst="round2DiagRect">
            <a:avLst>
              <a:gd name="adj1" fmla="val 16667"/>
              <a:gd name="adj2" fmla="val 0"/>
            </a:avLst>
          </a:prstGeom>
          <a:solidFill>
            <a:srgbClr val="FFFFFF"/>
          </a:solidFill>
          <a:ln w="19050">
            <a:solidFill>
              <a:srgbClr val="004CC0"/>
            </a:solidFill>
            <a:prstDash val="solid"/>
          </a:ln>
        </p:spPr>
      </p:sp>
      <p:sp>
        <p:nvSpPr>
          <p:cNvPr id="4" name="Shape 2"/>
          <p:cNvSpPr/>
          <p:nvPr/>
        </p:nvSpPr>
        <p:spPr>
          <a:xfrm>
            <a:off x="848360" y="6346190"/>
            <a:ext cx="163338" cy="153035"/>
          </a:xfrm>
          <a:prstGeom prst="rect">
            <a:avLst/>
          </a:prstGeom>
          <a:solidFill>
            <a:srgbClr val="004CC0"/>
          </a:solidFill>
        </p:spPr>
      </p:sp>
      <p:sp>
        <p:nvSpPr>
          <p:cNvPr id="5" name="Shape 3"/>
          <p:cNvSpPr/>
          <p:nvPr/>
        </p:nvSpPr>
        <p:spPr>
          <a:xfrm>
            <a:off x="1122291" y="6346190"/>
            <a:ext cx="163338" cy="153035"/>
          </a:xfrm>
          <a:prstGeom prst="rect">
            <a:avLst/>
          </a:prstGeom>
          <a:solidFill>
            <a:srgbClr val="004CC0"/>
          </a:solidFill>
        </p:spPr>
      </p:sp>
      <p:sp>
        <p:nvSpPr>
          <p:cNvPr id="6" name="Shape 4"/>
          <p:cNvSpPr/>
          <p:nvPr/>
        </p:nvSpPr>
        <p:spPr>
          <a:xfrm>
            <a:off x="1396222" y="6346190"/>
            <a:ext cx="163338" cy="153035"/>
          </a:xfrm>
          <a:prstGeom prst="rect">
            <a:avLst/>
          </a:prstGeom>
          <a:solidFill>
            <a:srgbClr val="004CC0"/>
          </a:solidFill>
        </p:spPr>
      </p:sp>
      <p:sp>
        <p:nvSpPr>
          <p:cNvPr id="7" name="Shape 5"/>
          <p:cNvSpPr/>
          <p:nvPr/>
        </p:nvSpPr>
        <p:spPr>
          <a:xfrm flipH="1" flipV="1">
            <a:off x="7307580" y="0"/>
            <a:ext cx="4884420" cy="6858000"/>
          </a:xfrm>
          <a:prstGeom prst="round1Rect">
            <a:avLst>
              <a:gd name="adj" fmla="val 16667"/>
            </a:avLst>
          </a:prstGeom>
          <a:solidFill>
            <a:srgbClr val="004CC0"/>
          </a:solidFill>
          <a:ln w="19050">
            <a:solidFill>
              <a:srgbClr val="004CC0"/>
            </a:solidFill>
            <a:prstDash val="solid"/>
          </a:ln>
        </p:spPr>
      </p:sp>
      <p:sp>
        <p:nvSpPr>
          <p:cNvPr id="8" name="Shape 6"/>
          <p:cNvSpPr/>
          <p:nvPr/>
        </p:nvSpPr>
        <p:spPr>
          <a:xfrm>
            <a:off x="1122045" y="3272155"/>
            <a:ext cx="5215890" cy="0"/>
          </a:xfrm>
          <a:prstGeom prst="line">
            <a:avLst/>
          </a:prstGeom>
          <a:noFill/>
          <a:ln w="12700">
            <a:solidFill>
              <a:srgbClr val="004CC0"/>
            </a:solidFill>
            <a:prstDash val="solid"/>
            <a:headEnd type="none"/>
            <a:tailEnd type="none"/>
          </a:ln>
        </p:spPr>
      </p:sp>
      <p:sp>
        <p:nvSpPr>
          <p:cNvPr id="9" name="Shape 7"/>
          <p:cNvSpPr/>
          <p:nvPr/>
        </p:nvSpPr>
        <p:spPr>
          <a:xfrm>
            <a:off x="1195705" y="3145155"/>
            <a:ext cx="543560" cy="76200"/>
          </a:xfrm>
          <a:prstGeom prst="rect">
            <a:avLst/>
          </a:prstGeom>
          <a:solidFill>
            <a:srgbClr val="004CC0"/>
          </a:solidFill>
        </p:spPr>
      </p:sp>
      <p:sp>
        <p:nvSpPr>
          <p:cNvPr id="10" name="Shape 8"/>
          <p:cNvSpPr/>
          <p:nvPr/>
        </p:nvSpPr>
        <p:spPr>
          <a:xfrm flipH="1">
            <a:off x="11388725" y="422910"/>
            <a:ext cx="614680" cy="575310"/>
          </a:xfrm>
          <a:custGeom>
            <a:avLst/>
            <a:gdLst/>
            <a:ahLst/>
            <a:cxnLst/>
            <a:rect l="l" t="t" r="r" b="b"/>
            <a:pathLst>
              <a:path w="614680" h="575310">
                <a:moveTo>
                  <a:pt x="614680" y="287655"/>
                </a:moveTo>
                <a:lnTo>
                  <a:pt x="606766" y="287655"/>
                </a:lnTo>
                <a:lnTo>
                  <a:pt x="598851" y="287655"/>
                </a:lnTo>
                <a:lnTo>
                  <a:pt x="592256" y="287655"/>
                </a:lnTo>
                <a:lnTo>
                  <a:pt x="592256" y="287655"/>
                </a:lnTo>
                <a:lnTo>
                  <a:pt x="600170" y="287655"/>
                </a:lnTo>
                <a:lnTo>
                  <a:pt x="606766" y="287655"/>
                </a:lnTo>
                <a:lnTo>
                  <a:pt x="614680" y="287655"/>
                </a:lnTo>
                <a:close/>
                <a:moveTo>
                  <a:pt x="592256" y="287655"/>
                </a:moveTo>
                <a:cubicBezTo>
                  <a:pt x="444522" y="290294"/>
                  <a:pt x="302064" y="120076"/>
                  <a:pt x="307340" y="0"/>
                </a:cubicBezTo>
                <a:cubicBezTo>
                  <a:pt x="309978" y="151745"/>
                  <a:pt x="149053" y="286335"/>
                  <a:pt x="22424" y="287655"/>
                </a:cubicBezTo>
                <a:cubicBezTo>
                  <a:pt x="170158" y="285016"/>
                  <a:pt x="312616" y="455234"/>
                  <a:pt x="307340" y="575310"/>
                </a:cubicBezTo>
                <a:cubicBezTo>
                  <a:pt x="304702" y="424885"/>
                  <a:pt x="465627" y="290294"/>
                  <a:pt x="592256" y="287655"/>
                </a:cubicBezTo>
                <a:close/>
                <a:moveTo>
                  <a:pt x="22424" y="287655"/>
                </a:moveTo>
                <a:lnTo>
                  <a:pt x="21105" y="287655"/>
                </a:lnTo>
                <a:lnTo>
                  <a:pt x="14510" y="287655"/>
                </a:lnTo>
                <a:lnTo>
                  <a:pt x="6595" y="287655"/>
                </a:lnTo>
                <a:lnTo>
                  <a:pt x="0" y="287655"/>
                </a:lnTo>
                <a:lnTo>
                  <a:pt x="7914" y="287655"/>
                </a:lnTo>
                <a:lnTo>
                  <a:pt x="15829" y="287655"/>
                </a:lnTo>
                <a:lnTo>
                  <a:pt x="22424" y="287655"/>
                </a:lnTo>
                <a:close/>
              </a:path>
            </a:pathLst>
          </a:custGeom>
          <a:solidFill>
            <a:srgbClr val="FFFFFF"/>
          </a:solidFill>
        </p:spPr>
      </p:sp>
      <p:sp>
        <p:nvSpPr>
          <p:cNvPr id="11" name="Shape 9"/>
          <p:cNvSpPr/>
          <p:nvPr/>
        </p:nvSpPr>
        <p:spPr>
          <a:xfrm flipH="1">
            <a:off x="11549380" y="5598160"/>
            <a:ext cx="293370" cy="274955"/>
          </a:xfrm>
          <a:custGeom>
            <a:avLst/>
            <a:gdLst/>
            <a:ahLst/>
            <a:cxnLst/>
            <a:rect l="l" t="t" r="r" b="b"/>
            <a:pathLst>
              <a:path w="293370" h="274955">
                <a:moveTo>
                  <a:pt x="293370" y="137478"/>
                </a:moveTo>
                <a:lnTo>
                  <a:pt x="289593" y="137478"/>
                </a:lnTo>
                <a:lnTo>
                  <a:pt x="285815" y="137478"/>
                </a:lnTo>
                <a:lnTo>
                  <a:pt x="282668" y="137478"/>
                </a:lnTo>
                <a:lnTo>
                  <a:pt x="282668" y="137478"/>
                </a:lnTo>
                <a:lnTo>
                  <a:pt x="286445" y="137478"/>
                </a:lnTo>
                <a:lnTo>
                  <a:pt x="289593" y="137478"/>
                </a:lnTo>
                <a:lnTo>
                  <a:pt x="293370" y="137478"/>
                </a:lnTo>
                <a:close/>
                <a:moveTo>
                  <a:pt x="282668" y="137478"/>
                </a:moveTo>
                <a:cubicBezTo>
                  <a:pt x="212158" y="138739"/>
                  <a:pt x="144167" y="57387"/>
                  <a:pt x="146685" y="0"/>
                </a:cubicBezTo>
                <a:cubicBezTo>
                  <a:pt x="147944" y="72523"/>
                  <a:pt x="71139" y="136847"/>
                  <a:pt x="10702" y="137478"/>
                </a:cubicBezTo>
                <a:cubicBezTo>
                  <a:pt x="81212" y="136216"/>
                  <a:pt x="149203" y="217568"/>
                  <a:pt x="146685" y="274955"/>
                </a:cubicBezTo>
                <a:cubicBezTo>
                  <a:pt x="145426" y="203063"/>
                  <a:pt x="222231" y="138739"/>
                  <a:pt x="282668" y="137478"/>
                </a:cubicBezTo>
                <a:close/>
                <a:moveTo>
                  <a:pt x="10702" y="137478"/>
                </a:moveTo>
                <a:lnTo>
                  <a:pt x="10073" y="137478"/>
                </a:lnTo>
                <a:lnTo>
                  <a:pt x="6925" y="137478"/>
                </a:lnTo>
                <a:lnTo>
                  <a:pt x="3148" y="137478"/>
                </a:lnTo>
                <a:lnTo>
                  <a:pt x="0" y="137478"/>
                </a:lnTo>
                <a:lnTo>
                  <a:pt x="3777" y="137478"/>
                </a:lnTo>
                <a:lnTo>
                  <a:pt x="7555" y="137478"/>
                </a:lnTo>
                <a:lnTo>
                  <a:pt x="10702" y="137478"/>
                </a:lnTo>
                <a:close/>
              </a:path>
            </a:pathLst>
          </a:custGeom>
          <a:solidFill>
            <a:srgbClr val="FFFFFF"/>
          </a:solidFill>
        </p:spPr>
      </p:sp>
      <p:sp>
        <p:nvSpPr>
          <p:cNvPr id="12" name="Shape 10"/>
          <p:cNvSpPr/>
          <p:nvPr/>
        </p:nvSpPr>
        <p:spPr>
          <a:xfrm flipH="1">
            <a:off x="11549380" y="6125210"/>
            <a:ext cx="293370" cy="274955"/>
          </a:xfrm>
          <a:custGeom>
            <a:avLst/>
            <a:gdLst/>
            <a:ahLst/>
            <a:cxnLst/>
            <a:rect l="l" t="t" r="r" b="b"/>
            <a:pathLst>
              <a:path w="293370" h="274955">
                <a:moveTo>
                  <a:pt x="293370" y="137478"/>
                </a:moveTo>
                <a:lnTo>
                  <a:pt x="289593" y="137478"/>
                </a:lnTo>
                <a:lnTo>
                  <a:pt x="285815" y="137478"/>
                </a:lnTo>
                <a:lnTo>
                  <a:pt x="282668" y="137478"/>
                </a:lnTo>
                <a:lnTo>
                  <a:pt x="282668" y="137478"/>
                </a:lnTo>
                <a:lnTo>
                  <a:pt x="286445" y="137478"/>
                </a:lnTo>
                <a:lnTo>
                  <a:pt x="289593" y="137478"/>
                </a:lnTo>
                <a:lnTo>
                  <a:pt x="293370" y="137478"/>
                </a:lnTo>
                <a:close/>
                <a:moveTo>
                  <a:pt x="282668" y="137478"/>
                </a:moveTo>
                <a:cubicBezTo>
                  <a:pt x="212158" y="138739"/>
                  <a:pt x="144167" y="57387"/>
                  <a:pt x="146685" y="0"/>
                </a:cubicBezTo>
                <a:cubicBezTo>
                  <a:pt x="147944" y="72523"/>
                  <a:pt x="71139" y="136847"/>
                  <a:pt x="10702" y="137478"/>
                </a:cubicBezTo>
                <a:cubicBezTo>
                  <a:pt x="81212" y="136216"/>
                  <a:pt x="149203" y="217568"/>
                  <a:pt x="146685" y="274955"/>
                </a:cubicBezTo>
                <a:cubicBezTo>
                  <a:pt x="145426" y="203063"/>
                  <a:pt x="222231" y="138739"/>
                  <a:pt x="282668" y="137478"/>
                </a:cubicBezTo>
                <a:close/>
                <a:moveTo>
                  <a:pt x="10702" y="137478"/>
                </a:moveTo>
                <a:lnTo>
                  <a:pt x="10073" y="137478"/>
                </a:lnTo>
                <a:lnTo>
                  <a:pt x="6925" y="137478"/>
                </a:lnTo>
                <a:lnTo>
                  <a:pt x="3148" y="137478"/>
                </a:lnTo>
                <a:lnTo>
                  <a:pt x="0" y="137478"/>
                </a:lnTo>
                <a:lnTo>
                  <a:pt x="3777" y="137478"/>
                </a:lnTo>
                <a:lnTo>
                  <a:pt x="7555" y="137478"/>
                </a:lnTo>
                <a:lnTo>
                  <a:pt x="10702" y="137478"/>
                </a:lnTo>
                <a:close/>
              </a:path>
            </a:pathLst>
          </a:custGeom>
          <a:solidFill>
            <a:srgbClr val="FFFFFF"/>
          </a:solidFill>
        </p:spPr>
      </p:sp>
      <p:sp>
        <p:nvSpPr>
          <p:cNvPr id="13" name="Shape 11"/>
          <p:cNvSpPr/>
          <p:nvPr/>
        </p:nvSpPr>
        <p:spPr>
          <a:xfrm flipH="1">
            <a:off x="11549380" y="5071110"/>
            <a:ext cx="293370" cy="274955"/>
          </a:xfrm>
          <a:custGeom>
            <a:avLst/>
            <a:gdLst/>
            <a:ahLst/>
            <a:cxnLst/>
            <a:rect l="l" t="t" r="r" b="b"/>
            <a:pathLst>
              <a:path w="293370" h="274955">
                <a:moveTo>
                  <a:pt x="293370" y="137478"/>
                </a:moveTo>
                <a:lnTo>
                  <a:pt x="289593" y="137478"/>
                </a:lnTo>
                <a:lnTo>
                  <a:pt x="285815" y="137478"/>
                </a:lnTo>
                <a:lnTo>
                  <a:pt x="282668" y="137478"/>
                </a:lnTo>
                <a:lnTo>
                  <a:pt x="282668" y="137478"/>
                </a:lnTo>
                <a:lnTo>
                  <a:pt x="286445" y="137478"/>
                </a:lnTo>
                <a:lnTo>
                  <a:pt x="289593" y="137478"/>
                </a:lnTo>
                <a:lnTo>
                  <a:pt x="293370" y="137478"/>
                </a:lnTo>
                <a:close/>
                <a:moveTo>
                  <a:pt x="282668" y="137478"/>
                </a:moveTo>
                <a:cubicBezTo>
                  <a:pt x="212158" y="138739"/>
                  <a:pt x="144167" y="57387"/>
                  <a:pt x="146685" y="0"/>
                </a:cubicBezTo>
                <a:cubicBezTo>
                  <a:pt x="147944" y="72523"/>
                  <a:pt x="71139" y="136847"/>
                  <a:pt x="10702" y="137478"/>
                </a:cubicBezTo>
                <a:cubicBezTo>
                  <a:pt x="81212" y="136216"/>
                  <a:pt x="149203" y="217568"/>
                  <a:pt x="146685" y="274955"/>
                </a:cubicBezTo>
                <a:cubicBezTo>
                  <a:pt x="145426" y="203063"/>
                  <a:pt x="222231" y="138739"/>
                  <a:pt x="282668" y="137478"/>
                </a:cubicBezTo>
                <a:close/>
                <a:moveTo>
                  <a:pt x="10702" y="137478"/>
                </a:moveTo>
                <a:lnTo>
                  <a:pt x="10073" y="137478"/>
                </a:lnTo>
                <a:lnTo>
                  <a:pt x="6925" y="137478"/>
                </a:lnTo>
                <a:lnTo>
                  <a:pt x="3148" y="137478"/>
                </a:lnTo>
                <a:lnTo>
                  <a:pt x="0" y="137478"/>
                </a:lnTo>
                <a:lnTo>
                  <a:pt x="3777" y="137478"/>
                </a:lnTo>
                <a:lnTo>
                  <a:pt x="7555" y="137478"/>
                </a:lnTo>
                <a:lnTo>
                  <a:pt x="10702" y="137478"/>
                </a:lnTo>
                <a:close/>
              </a:path>
            </a:pathLst>
          </a:custGeom>
          <a:solidFill>
            <a:srgbClr val="FFFFFF"/>
          </a:solidFill>
        </p:spPr>
      </p:sp>
      <p:sp>
        <p:nvSpPr>
          <p:cNvPr id="14" name="Shape 12"/>
          <p:cNvSpPr/>
          <p:nvPr/>
        </p:nvSpPr>
        <p:spPr>
          <a:xfrm>
            <a:off x="11696065" y="1156335"/>
            <a:ext cx="0" cy="3600000"/>
          </a:xfrm>
          <a:prstGeom prst="line">
            <a:avLst/>
          </a:prstGeom>
          <a:noFill/>
          <a:ln w="19050">
            <a:solidFill>
              <a:srgbClr val="FFFFFF"/>
            </a:solidFill>
            <a:prstDash val="solid"/>
            <a:headEnd type="none"/>
            <a:tailEnd type="none"/>
          </a:ln>
        </p:spPr>
      </p:sp>
      <p:sp>
        <p:nvSpPr>
          <p:cNvPr id="15" name="Shape 13"/>
          <p:cNvSpPr/>
          <p:nvPr/>
        </p:nvSpPr>
        <p:spPr>
          <a:xfrm>
            <a:off x="7307580" y="5511165"/>
            <a:ext cx="1352550" cy="1346835"/>
          </a:xfrm>
          <a:custGeom>
            <a:avLst/>
            <a:gdLst/>
            <a:ahLst/>
            <a:cxnLst/>
            <a:rect l="l" t="t" r="r" b="b"/>
            <a:pathLst>
              <a:path w="1352550" h="1346835">
                <a:moveTo>
                  <a:pt x="0" y="0"/>
                </a:moveTo>
                <a:lnTo>
                  <a:pt x="538480" y="0"/>
                </a:lnTo>
                <a:cubicBezTo>
                  <a:pt x="995680" y="-13970"/>
                  <a:pt x="1363980" y="404495"/>
                  <a:pt x="1352550" y="814070"/>
                </a:cubicBezTo>
                <a:lnTo>
                  <a:pt x="1352550" y="1346835"/>
                </a:lnTo>
                <a:lnTo>
                  <a:pt x="814070" y="1346835"/>
                </a:lnTo>
                <a:cubicBezTo>
                  <a:pt x="356870" y="1360805"/>
                  <a:pt x="-11430" y="942340"/>
                  <a:pt x="0" y="532765"/>
                </a:cubicBezTo>
                <a:lnTo>
                  <a:pt x="0" y="0"/>
                </a:lnTo>
                <a:close/>
              </a:path>
            </a:pathLst>
          </a:custGeom>
          <a:solidFill>
            <a:srgbClr val="1D3EBF"/>
          </a:solidFill>
          <a:ln w="19050">
            <a:solidFill>
              <a:srgbClr val="1D3EBF"/>
            </a:solidFill>
            <a:prstDash val="solid"/>
          </a:ln>
        </p:spPr>
      </p:sp>
      <p:sp>
        <p:nvSpPr>
          <p:cNvPr id="16" name="Shape 14"/>
          <p:cNvSpPr/>
          <p:nvPr/>
        </p:nvSpPr>
        <p:spPr>
          <a:xfrm flipH="1">
            <a:off x="8704580" y="5473065"/>
            <a:ext cx="1352550" cy="1346835"/>
          </a:xfrm>
          <a:custGeom>
            <a:avLst/>
            <a:gdLst/>
            <a:ahLst/>
            <a:cxnLst/>
            <a:rect l="l" t="t" r="r" b="b"/>
            <a:pathLst>
              <a:path w="1352550" h="1346835">
                <a:moveTo>
                  <a:pt x="0" y="0"/>
                </a:moveTo>
                <a:lnTo>
                  <a:pt x="538480" y="0"/>
                </a:lnTo>
                <a:cubicBezTo>
                  <a:pt x="995680" y="-13970"/>
                  <a:pt x="1363980" y="404495"/>
                  <a:pt x="1352550" y="814070"/>
                </a:cubicBezTo>
                <a:lnTo>
                  <a:pt x="1352550" y="1346835"/>
                </a:lnTo>
                <a:lnTo>
                  <a:pt x="814070" y="1346835"/>
                </a:lnTo>
                <a:cubicBezTo>
                  <a:pt x="356870" y="1360805"/>
                  <a:pt x="-11430" y="942340"/>
                  <a:pt x="0" y="532765"/>
                </a:cubicBezTo>
                <a:lnTo>
                  <a:pt x="0" y="0"/>
                </a:lnTo>
                <a:close/>
              </a:path>
            </a:pathLst>
          </a:custGeom>
          <a:solidFill>
            <a:srgbClr val="1D3EBF"/>
          </a:solidFill>
          <a:ln w="19050">
            <a:solidFill>
              <a:srgbClr val="1D3EBF"/>
            </a:solidFill>
            <a:prstDash val="solid"/>
          </a:ln>
        </p:spPr>
      </p:sp>
      <p:sp>
        <p:nvSpPr>
          <p:cNvPr id="17" name="Text 15"/>
          <p:cNvSpPr/>
          <p:nvPr/>
        </p:nvSpPr>
        <p:spPr>
          <a:xfrm>
            <a:off x="446405" y="339090"/>
            <a:ext cx="6980555" cy="1198880"/>
          </a:xfrm>
          <a:prstGeom prst="rect">
            <a:avLst/>
          </a:prstGeom>
          <a:noFill/>
        </p:spPr>
        <p:txBody>
          <a:bodyPr wrap="square" lIns="91440" tIns="45720" rIns="91440" bIns="45720" rtlCol="0" anchor="t">
            <a:spAutoFit/>
          </a:bodyPr>
          <a:lstStyle/>
          <a:p>
            <a:pPr>
              <a:lnSpc>
                <a:spcPct val="100000"/>
              </a:lnSpc>
            </a:pPr>
            <a:r>
              <a:rPr lang="en-US" altLang="zh-CN" sz="2400" b="1" dirty="0">
                <a:solidFill>
                  <a:srgbClr val="000000"/>
                </a:solidFill>
                <a:latin typeface="MiSans" panose="00000500000000000000" pitchFamily="34" charset="-122"/>
                <a:ea typeface="MiSans" panose="00000500000000000000" pitchFamily="34" charset="-122"/>
                <a:cs typeface="MiSans" panose="00000500000000000000" pitchFamily="34" charset="-120"/>
              </a:rPr>
              <a:t>The market features a structural imbalance between supply and demand, with severe overcapacity of mid- and low-end products</a:t>
            </a:r>
            <a:endParaRPr lang="en-US" altLang="zh-CN" sz="2400" b="1" dirty="0">
              <a:solidFill>
                <a:srgbClr val="000000"/>
              </a:solidFill>
              <a:latin typeface="MiSans" panose="00000500000000000000" pitchFamily="34" charset="-122"/>
              <a:ea typeface="MiSans" panose="00000500000000000000" pitchFamily="34" charset="-122"/>
              <a:cs typeface="MiSans" panose="00000500000000000000" pitchFamily="34" charset="-120"/>
            </a:endParaRPr>
          </a:p>
        </p:txBody>
      </p:sp>
      <p:sp>
        <p:nvSpPr>
          <p:cNvPr id="18" name="Text 16"/>
          <p:cNvSpPr/>
          <p:nvPr/>
        </p:nvSpPr>
        <p:spPr>
          <a:xfrm>
            <a:off x="1121728" y="2051685"/>
            <a:ext cx="5216400" cy="706755"/>
          </a:xfrm>
          <a:prstGeom prst="rect">
            <a:avLst/>
          </a:prstGeom>
          <a:noFill/>
        </p:spPr>
        <p:txBody>
          <a:bodyPr wrap="square" lIns="91440" tIns="45720" rIns="91440" bIns="45720" rtlCol="0" anchor="ctr">
            <a:spAutoFit/>
          </a:bodyPr>
          <a:lstStyle/>
          <a:p>
            <a:pPr algn="ctr">
              <a:lnSpc>
                <a:spcPct val="100000"/>
              </a:lnSpc>
            </a:pPr>
            <a:r>
              <a:rPr lang="en-US" altLang="zh-CN" sz="2000" dirty="0">
                <a:solidFill>
                  <a:srgbClr val="000000"/>
                </a:solidFill>
                <a:latin typeface="MiSans" panose="00000500000000000000" pitchFamily="34" charset="-122"/>
                <a:ea typeface="MiSans" panose="00000500000000000000" pitchFamily="34" charset="-122"/>
                <a:cs typeface="MiSans" panose="00000500000000000000" pitchFamily="34" charset="-120"/>
              </a:rPr>
              <a:t>The market clearly presents an overall pattern of supply exceeding demand</a:t>
            </a:r>
            <a:endParaRPr lang="en-US" altLang="zh-CN" sz="2000" dirty="0">
              <a:solidFill>
                <a:srgbClr val="000000"/>
              </a:solidFill>
              <a:latin typeface="MiSans" panose="00000500000000000000" pitchFamily="34" charset="-122"/>
              <a:ea typeface="MiSans" panose="00000500000000000000" pitchFamily="34" charset="-122"/>
              <a:cs typeface="MiSans" panose="00000500000000000000" pitchFamily="34" charset="-120"/>
            </a:endParaRPr>
          </a:p>
        </p:txBody>
      </p:sp>
      <p:sp>
        <p:nvSpPr>
          <p:cNvPr id="19" name="Text 17"/>
          <p:cNvSpPr/>
          <p:nvPr/>
        </p:nvSpPr>
        <p:spPr>
          <a:xfrm>
            <a:off x="1122045" y="3272790"/>
            <a:ext cx="5215890" cy="2609215"/>
          </a:xfrm>
          <a:prstGeom prst="rect">
            <a:avLst/>
          </a:prstGeom>
          <a:noFill/>
        </p:spPr>
        <p:txBody>
          <a:bodyPr wrap="square" lIns="91440" tIns="45720" rIns="91440" bIns="45720" rtlCol="0" anchor="t">
            <a:spAutoFit/>
          </a:bodyPr>
          <a:lstStyle/>
          <a:p>
            <a:pPr algn="just">
              <a:lnSpc>
                <a:spcPct val="130000"/>
              </a:lnSpc>
            </a:pPr>
            <a:r>
              <a:rPr lang="en-US" altLang="zh-CN" sz="1800" dirty="0">
                <a:solidFill>
                  <a:srgbClr val="000000"/>
                </a:solidFill>
                <a:latin typeface="MiSans" panose="00000500000000000000" pitchFamily="34" charset="-122"/>
                <a:ea typeface="MiSans" panose="00000500000000000000" pitchFamily="34" charset="-122"/>
                <a:cs typeface="MiSans" panose="00000500000000000000" pitchFamily="34" charset="-120"/>
              </a:rPr>
              <a:t>China’s potential supply capacity of scandium oxide approaches 200 tons, while global demand is only 60 to 80 tons in 2026. There is a huge supply-demand mismatch. The industry as a whole presents a clear oversupply landscape, and sustained price pressure has become the norm.</a:t>
            </a:r>
            <a:endParaRPr lang="en-US" sz="1600" dirty="0"/>
          </a:p>
        </p:txBody>
      </p:sp>
      <p:sp>
        <p:nvSpPr>
          <p:cNvPr id="20" name="Text 18"/>
          <p:cNvSpPr/>
          <p:nvPr/>
        </p:nvSpPr>
        <p:spPr>
          <a:xfrm>
            <a:off x="7128510" y="1109663"/>
            <a:ext cx="4420870" cy="829945"/>
          </a:xfrm>
          <a:prstGeom prst="rect">
            <a:avLst/>
          </a:prstGeom>
          <a:noFill/>
        </p:spPr>
        <p:txBody>
          <a:bodyPr wrap="square" lIns="91440" tIns="45720" rIns="91440" bIns="45720" rtlCol="0" anchor="ctr">
            <a:spAutoFit/>
          </a:bodyPr>
          <a:lstStyle/>
          <a:p>
            <a:pPr algn="ctr">
              <a:lnSpc>
                <a:spcPct val="100000"/>
              </a:lnSpc>
            </a:pPr>
            <a:r>
              <a:rPr lang="en-US" altLang="zh-CN" sz="2400" dirty="0">
                <a:solidFill>
                  <a:srgbClr val="FFFFFF"/>
                </a:solidFill>
                <a:latin typeface="MiSans" panose="00000500000000000000" pitchFamily="34" charset="-122"/>
                <a:ea typeface="MiSans" panose="00000500000000000000" pitchFamily="34" charset="-122"/>
                <a:cs typeface="MiSans" panose="00000500000000000000" pitchFamily="34" charset="-120"/>
              </a:rPr>
              <a:t>Overcapacity is prominent in mid-to-low-end products</a:t>
            </a:r>
            <a:endParaRPr lang="en-US" sz="1600" dirty="0"/>
          </a:p>
        </p:txBody>
      </p:sp>
      <p:sp>
        <p:nvSpPr>
          <p:cNvPr id="21" name="Text 19"/>
          <p:cNvSpPr/>
          <p:nvPr/>
        </p:nvSpPr>
        <p:spPr>
          <a:xfrm>
            <a:off x="7427595" y="2051685"/>
            <a:ext cx="4258945" cy="2861310"/>
          </a:xfrm>
          <a:prstGeom prst="rect">
            <a:avLst/>
          </a:prstGeom>
          <a:noFill/>
        </p:spPr>
        <p:txBody>
          <a:bodyPr wrap="square" lIns="91440" tIns="45720" rIns="91440" bIns="45720" rtlCol="0" anchor="t">
            <a:spAutoFit/>
          </a:bodyPr>
          <a:lstStyle/>
          <a:p>
            <a:pPr indent="0" algn="just" fontAlgn="auto">
              <a:lnSpc>
                <a:spcPct val="100000"/>
              </a:lnSpc>
            </a:pPr>
            <a:r>
              <a:rPr lang="en-US" altLang="zh-CN" sz="1800" dirty="0">
                <a:solidFill>
                  <a:srgbClr val="FFFFFF"/>
                </a:solidFill>
                <a:latin typeface="MiSans" panose="00000500000000000000" pitchFamily="34" charset="-122"/>
                <a:ea typeface="MiSans" panose="00000500000000000000" pitchFamily="34" charset="-122"/>
                <a:cs typeface="MiSans" panose="00000500000000000000" pitchFamily="34" charset="-120"/>
              </a:rPr>
              <a:t>Mid-to-low-end scandium oxide products feature low technical barriers and are easy to manufacture. The influx of numerous enterprises has led to particularly severe overcapacity in this segmented market, accompanied by white-hot price competition, which has become the primary root cause weighing on the industry’s overall profitability.</a:t>
            </a:r>
            <a:endParaRPr lang="en-US" sz="1600"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0">
          <a:gsLst>
            <a:gs pos="0">
              <a:srgbClr val="FFFFFF"/>
            </a:gs>
            <a:gs pos="28000">
              <a:srgbClr val="FFFFFF"/>
            </a:gs>
            <a:gs pos="100000">
              <a:srgbClr val="DDF0FE"/>
            </a:gs>
          </a:gsLst>
          <a:lin ang="2700000" scaled="1"/>
        </a:gradFill>
        <a:effectLst/>
      </p:bgPr>
    </p:bg>
    <p:spTree>
      <p:nvGrpSpPr>
        <p:cNvPr id="1" name=""/>
        <p:cNvGrpSpPr/>
        <p:nvPr/>
      </p:nvGrpSpPr>
      <p:grpSpPr>
        <a:xfrm>
          <a:off x="0" y="0"/>
          <a:ext cx="0" cy="0"/>
          <a:chOff x="0" y="0"/>
          <a:chExt cx="0" cy="0"/>
        </a:xfrm>
      </p:grpSpPr>
      <p:sp>
        <p:nvSpPr>
          <p:cNvPr id="2" name="Shape 0"/>
          <p:cNvSpPr/>
          <p:nvPr/>
        </p:nvSpPr>
        <p:spPr>
          <a:xfrm rot="16200000">
            <a:off x="9305290" y="2005648"/>
            <a:ext cx="2637155" cy="1113155"/>
          </a:xfrm>
          <a:prstGeom prst="round2DiagRect">
            <a:avLst>
              <a:gd name="adj1" fmla="val 16667"/>
              <a:gd name="adj2" fmla="val 0"/>
            </a:avLst>
          </a:prstGeom>
          <a:solidFill>
            <a:srgbClr val="004CC0"/>
          </a:solidFill>
        </p:spPr>
      </p:sp>
      <p:sp>
        <p:nvSpPr>
          <p:cNvPr id="3" name="Shape 1"/>
          <p:cNvSpPr/>
          <p:nvPr/>
        </p:nvSpPr>
        <p:spPr>
          <a:xfrm rot="5400000" flipV="1">
            <a:off x="9305290" y="4632008"/>
            <a:ext cx="2637155" cy="1113155"/>
          </a:xfrm>
          <a:prstGeom prst="round2DiagRect">
            <a:avLst>
              <a:gd name="adj1" fmla="val 16667"/>
              <a:gd name="adj2" fmla="val 0"/>
            </a:avLst>
          </a:prstGeom>
          <a:solidFill>
            <a:srgbClr val="004CC0"/>
          </a:solidFill>
        </p:spPr>
      </p:sp>
      <p:sp>
        <p:nvSpPr>
          <p:cNvPr id="4" name="Shape 2"/>
          <p:cNvSpPr/>
          <p:nvPr>
            <p:custDataLst>
              <p:tags r:id="rId1"/>
            </p:custDataLst>
          </p:nvPr>
        </p:nvSpPr>
        <p:spPr>
          <a:xfrm>
            <a:off x="1121410" y="1243487"/>
            <a:ext cx="8854440" cy="5263200"/>
          </a:xfrm>
          <a:prstGeom prst="rect">
            <a:avLst/>
          </a:prstGeom>
          <a:solidFill>
            <a:srgbClr val="000000">
              <a:alpha val="0"/>
            </a:srgbClr>
          </a:solidFill>
          <a:ln w="19050">
            <a:solidFill>
              <a:srgbClr val="004CC0"/>
            </a:solidFill>
            <a:prstDash val="solid"/>
          </a:ln>
        </p:spPr>
      </p:sp>
      <p:sp>
        <p:nvSpPr>
          <p:cNvPr id="5" name="Shape 3"/>
          <p:cNvSpPr/>
          <p:nvPr>
            <p:custDataLst>
              <p:tags r:id="rId2"/>
            </p:custDataLst>
          </p:nvPr>
        </p:nvSpPr>
        <p:spPr>
          <a:xfrm>
            <a:off x="1487170" y="3030220"/>
            <a:ext cx="167640" cy="167640"/>
          </a:xfrm>
          <a:prstGeom prst="rect">
            <a:avLst/>
          </a:prstGeom>
          <a:solidFill>
            <a:srgbClr val="004CC0"/>
          </a:solidFill>
        </p:spPr>
      </p:sp>
      <p:sp>
        <p:nvSpPr>
          <p:cNvPr id="6" name="Shape 4"/>
          <p:cNvSpPr/>
          <p:nvPr>
            <p:custDataLst>
              <p:tags r:id="rId3"/>
            </p:custDataLst>
          </p:nvPr>
        </p:nvSpPr>
        <p:spPr>
          <a:xfrm>
            <a:off x="1563370" y="3114040"/>
            <a:ext cx="7992110" cy="0"/>
          </a:xfrm>
          <a:prstGeom prst="line">
            <a:avLst/>
          </a:prstGeom>
          <a:noFill/>
          <a:ln w="12700">
            <a:solidFill>
              <a:srgbClr val="004CC0"/>
            </a:solidFill>
            <a:prstDash val="dash"/>
            <a:headEnd type="none"/>
            <a:tailEnd type="none"/>
          </a:ln>
        </p:spPr>
      </p:sp>
      <p:sp>
        <p:nvSpPr>
          <p:cNvPr id="7" name="Shape 5"/>
          <p:cNvSpPr/>
          <p:nvPr>
            <p:custDataLst>
              <p:tags r:id="rId4"/>
            </p:custDataLst>
          </p:nvPr>
        </p:nvSpPr>
        <p:spPr>
          <a:xfrm>
            <a:off x="1553210" y="4665980"/>
            <a:ext cx="167640" cy="167640"/>
          </a:xfrm>
          <a:prstGeom prst="rect">
            <a:avLst/>
          </a:prstGeom>
          <a:solidFill>
            <a:srgbClr val="004CC0"/>
          </a:solidFill>
        </p:spPr>
      </p:sp>
      <p:sp>
        <p:nvSpPr>
          <p:cNvPr id="8" name="Shape 6"/>
          <p:cNvSpPr/>
          <p:nvPr>
            <p:custDataLst>
              <p:tags r:id="rId5"/>
            </p:custDataLst>
          </p:nvPr>
        </p:nvSpPr>
        <p:spPr>
          <a:xfrm>
            <a:off x="1629410" y="4749800"/>
            <a:ext cx="7992110" cy="0"/>
          </a:xfrm>
          <a:prstGeom prst="line">
            <a:avLst/>
          </a:prstGeom>
          <a:noFill/>
          <a:ln w="12700">
            <a:solidFill>
              <a:srgbClr val="004CC0"/>
            </a:solidFill>
            <a:prstDash val="dash"/>
            <a:headEnd type="none"/>
            <a:tailEnd type="none"/>
          </a:ln>
        </p:spPr>
      </p:sp>
      <p:sp>
        <p:nvSpPr>
          <p:cNvPr id="9" name="Text 7"/>
          <p:cNvSpPr/>
          <p:nvPr/>
        </p:nvSpPr>
        <p:spPr>
          <a:xfrm>
            <a:off x="809625" y="271145"/>
            <a:ext cx="10151745" cy="829945"/>
          </a:xfrm>
          <a:prstGeom prst="rect">
            <a:avLst/>
          </a:prstGeom>
          <a:noFill/>
        </p:spPr>
        <p:txBody>
          <a:bodyPr wrap="square" lIns="91440" tIns="45720" rIns="91440" bIns="45720" rtlCol="0" anchor="t">
            <a:spAutoFit/>
          </a:bodyPr>
          <a:lstStyle/>
          <a:p>
            <a:pPr>
              <a:lnSpc>
                <a:spcPct val="100000"/>
              </a:lnSpc>
            </a:pPr>
            <a:r>
              <a:rPr lang="en-US" altLang="zh-CN" sz="2400" b="1" dirty="0">
                <a:solidFill>
                  <a:srgbClr val="000000"/>
                </a:solidFill>
                <a:latin typeface="MiSans" panose="00000500000000000000" pitchFamily="34" charset="-122"/>
                <a:ea typeface="MiSans" panose="00000500000000000000" pitchFamily="34" charset="-122"/>
                <a:cs typeface="MiSans" panose="00000500000000000000" pitchFamily="34" charset="-120"/>
              </a:rPr>
              <a:t>Leading enterprises maintain price stability amid low-price involution and the market competition order is in urgent need of regulation</a:t>
            </a:r>
            <a:endParaRPr lang="en-US" altLang="zh-CN" sz="2400" b="1" dirty="0">
              <a:solidFill>
                <a:srgbClr val="000000"/>
              </a:solidFill>
              <a:latin typeface="MiSans" panose="00000500000000000000" pitchFamily="34" charset="-122"/>
              <a:ea typeface="MiSans" panose="00000500000000000000" pitchFamily="34" charset="-122"/>
              <a:cs typeface="MiSans" panose="00000500000000000000" pitchFamily="34" charset="-120"/>
            </a:endParaRPr>
          </a:p>
        </p:txBody>
      </p:sp>
      <p:sp>
        <p:nvSpPr>
          <p:cNvPr id="10" name="Shape 8"/>
          <p:cNvSpPr/>
          <p:nvPr/>
        </p:nvSpPr>
        <p:spPr>
          <a:xfrm>
            <a:off x="11106785" y="693737"/>
            <a:ext cx="235520" cy="0"/>
          </a:xfrm>
          <a:prstGeom prst="line">
            <a:avLst/>
          </a:prstGeom>
          <a:noFill/>
          <a:ln w="31750">
            <a:solidFill>
              <a:srgbClr val="004CC0"/>
            </a:solidFill>
            <a:prstDash val="solid"/>
            <a:headEnd type="none"/>
            <a:tailEnd type="none"/>
          </a:ln>
        </p:spPr>
      </p:sp>
      <p:sp>
        <p:nvSpPr>
          <p:cNvPr id="11" name="Shape 9"/>
          <p:cNvSpPr/>
          <p:nvPr/>
        </p:nvSpPr>
        <p:spPr>
          <a:xfrm>
            <a:off x="11106785" y="754697"/>
            <a:ext cx="235520" cy="0"/>
          </a:xfrm>
          <a:prstGeom prst="line">
            <a:avLst/>
          </a:prstGeom>
          <a:noFill/>
          <a:ln w="31750">
            <a:solidFill>
              <a:srgbClr val="004CC0"/>
            </a:solidFill>
            <a:prstDash val="solid"/>
            <a:headEnd type="none"/>
            <a:tailEnd type="none"/>
          </a:ln>
        </p:spPr>
      </p:sp>
      <p:sp>
        <p:nvSpPr>
          <p:cNvPr id="12" name="Shape 10"/>
          <p:cNvSpPr/>
          <p:nvPr/>
        </p:nvSpPr>
        <p:spPr>
          <a:xfrm>
            <a:off x="11106785" y="815657"/>
            <a:ext cx="235520" cy="0"/>
          </a:xfrm>
          <a:prstGeom prst="line">
            <a:avLst/>
          </a:prstGeom>
          <a:noFill/>
          <a:ln w="31750">
            <a:solidFill>
              <a:srgbClr val="004CC0"/>
            </a:solidFill>
            <a:prstDash val="solid"/>
            <a:headEnd type="none"/>
            <a:tailEnd type="none"/>
          </a:ln>
        </p:spPr>
      </p:sp>
      <p:sp>
        <p:nvSpPr>
          <p:cNvPr id="13" name="Text 11"/>
          <p:cNvSpPr/>
          <p:nvPr>
            <p:custDataLst>
              <p:tags r:id="rId6"/>
            </p:custDataLst>
          </p:nvPr>
        </p:nvSpPr>
        <p:spPr>
          <a:xfrm>
            <a:off x="1359535" y="1441768"/>
            <a:ext cx="8560435" cy="645160"/>
          </a:xfrm>
          <a:prstGeom prst="rect">
            <a:avLst/>
          </a:prstGeom>
          <a:noFill/>
        </p:spPr>
        <p:txBody>
          <a:bodyPr wrap="square" lIns="91440" tIns="45720" rIns="91440" bIns="45720" rtlCol="0" anchor="ctr">
            <a:spAutoFit/>
          </a:bodyPr>
          <a:lstStyle/>
          <a:p>
            <a:pPr algn="just">
              <a:lnSpc>
                <a:spcPct val="100000"/>
              </a:lnSpc>
            </a:pPr>
            <a:r>
              <a:rPr lang="en-US" altLang="zh-CN" sz="1800" dirty="0">
                <a:solidFill>
                  <a:srgbClr val="1D3EBF"/>
                </a:solidFill>
                <a:latin typeface="MiSans" panose="00000500000000000000" pitchFamily="34" charset="-122"/>
                <a:ea typeface="MiSans" panose="00000500000000000000" pitchFamily="34" charset="-122"/>
                <a:cs typeface="MiSans" panose="00000500000000000000" pitchFamily="34" charset="-120"/>
              </a:rPr>
              <a:t>Leading enterprises are committed to stabilizing prices and ensuring product quality</a:t>
            </a:r>
            <a:endParaRPr lang="en-US" sz="1600" dirty="0"/>
          </a:p>
        </p:txBody>
      </p:sp>
      <p:sp>
        <p:nvSpPr>
          <p:cNvPr id="14" name="Text 12"/>
          <p:cNvSpPr/>
          <p:nvPr>
            <p:custDataLst>
              <p:tags r:id="rId7"/>
            </p:custDataLst>
          </p:nvPr>
        </p:nvSpPr>
        <p:spPr>
          <a:xfrm>
            <a:off x="1397635" y="2087245"/>
            <a:ext cx="8192770" cy="650240"/>
          </a:xfrm>
          <a:prstGeom prst="rect">
            <a:avLst/>
          </a:prstGeom>
          <a:noFill/>
        </p:spPr>
        <p:txBody>
          <a:bodyPr wrap="square" lIns="91440" tIns="45720" rIns="91440" bIns="45720" rtlCol="0" anchor="t">
            <a:spAutoFit/>
          </a:bodyPr>
          <a:lstStyle/>
          <a:p>
            <a:pPr algn="just">
              <a:lnSpc>
                <a:spcPct val="130000"/>
              </a:lnSpc>
            </a:pPr>
            <a:r>
              <a:rPr lang="en-US" altLang="zh-CN" sz="1400" dirty="0">
                <a:solidFill>
                  <a:srgbClr val="000000"/>
                </a:solidFill>
                <a:latin typeface="MiSans" panose="00000500000000000000" pitchFamily="34" charset="-122"/>
                <a:ea typeface="MiSans" panose="00000500000000000000" pitchFamily="34" charset="-122"/>
                <a:cs typeface="MiSans" panose="00000500000000000000" pitchFamily="34" charset="-120"/>
              </a:rPr>
              <a:t>Industry-leading enterprises adhere to the quality-first strategy. By maintaining long-term customer relationships, they strive to guide the pricing system back to rationality.</a:t>
            </a:r>
            <a:endParaRPr lang="en-US" sz="1600" dirty="0"/>
          </a:p>
        </p:txBody>
      </p:sp>
      <p:sp>
        <p:nvSpPr>
          <p:cNvPr id="15" name="Text 13"/>
          <p:cNvSpPr/>
          <p:nvPr>
            <p:custDataLst>
              <p:tags r:id="rId8"/>
            </p:custDataLst>
          </p:nvPr>
        </p:nvSpPr>
        <p:spPr>
          <a:xfrm>
            <a:off x="1359535" y="3153728"/>
            <a:ext cx="8560435" cy="645160"/>
          </a:xfrm>
          <a:prstGeom prst="rect">
            <a:avLst/>
          </a:prstGeom>
          <a:noFill/>
        </p:spPr>
        <p:txBody>
          <a:bodyPr wrap="square" lIns="91440" tIns="45720" rIns="91440" bIns="45720" rtlCol="0" anchor="ctr">
            <a:spAutoFit/>
          </a:bodyPr>
          <a:lstStyle/>
          <a:p>
            <a:pPr algn="just">
              <a:lnSpc>
                <a:spcPct val="100000"/>
              </a:lnSpc>
            </a:pPr>
            <a:r>
              <a:rPr lang="en-US" altLang="zh-CN" sz="1800" dirty="0">
                <a:solidFill>
                  <a:srgbClr val="1D3EBF"/>
                </a:solidFill>
                <a:latin typeface="MiSans" panose="00000500000000000000" pitchFamily="34" charset="-122"/>
                <a:ea typeface="MiSans" panose="00000500000000000000" pitchFamily="34" charset="-122"/>
                <a:cs typeface="MiSans" panose="00000500000000000000" pitchFamily="34" charset="-120"/>
              </a:rPr>
              <a:t>Small and medium-sized enterprises disrupt the market via cutthroat low-price competition</a:t>
            </a:r>
            <a:endParaRPr lang="en-US" sz="1600" dirty="0"/>
          </a:p>
        </p:txBody>
      </p:sp>
      <p:sp>
        <p:nvSpPr>
          <p:cNvPr id="16" name="Text 14"/>
          <p:cNvSpPr/>
          <p:nvPr>
            <p:custDataLst>
              <p:tags r:id="rId9"/>
            </p:custDataLst>
          </p:nvPr>
        </p:nvSpPr>
        <p:spPr>
          <a:xfrm>
            <a:off x="1397635" y="3740785"/>
            <a:ext cx="8192770" cy="650240"/>
          </a:xfrm>
          <a:prstGeom prst="rect">
            <a:avLst/>
          </a:prstGeom>
          <a:noFill/>
        </p:spPr>
        <p:txBody>
          <a:bodyPr wrap="square" lIns="91440" tIns="45720" rIns="91440" bIns="45720" rtlCol="0" anchor="t">
            <a:spAutoFit/>
          </a:bodyPr>
          <a:lstStyle/>
          <a:p>
            <a:pPr algn="just">
              <a:lnSpc>
                <a:spcPct val="130000"/>
              </a:lnSpc>
            </a:pPr>
            <a:r>
              <a:rPr lang="en-US" altLang="zh-CN" sz="1400" dirty="0">
                <a:solidFill>
                  <a:srgbClr val="000000"/>
                </a:solidFill>
                <a:latin typeface="MiSans" panose="00000500000000000000" pitchFamily="34" charset="-122"/>
                <a:ea typeface="MiSans" panose="00000500000000000000" pitchFamily="34" charset="-122"/>
                <a:cs typeface="MiSans" panose="00000500000000000000" pitchFamily="34" charset="-120"/>
              </a:rPr>
              <a:t>Some SMEs and new market entrants adopt aggressive low-price strategies to seize market share for rapid capital recovery, resulting in inconsistent product quality.</a:t>
            </a:r>
            <a:endParaRPr lang="en-US" sz="1600" dirty="0"/>
          </a:p>
        </p:txBody>
      </p:sp>
      <p:sp>
        <p:nvSpPr>
          <p:cNvPr id="17" name="Text 15"/>
          <p:cNvSpPr/>
          <p:nvPr>
            <p:custDataLst>
              <p:tags r:id="rId10"/>
            </p:custDataLst>
          </p:nvPr>
        </p:nvSpPr>
        <p:spPr>
          <a:xfrm>
            <a:off x="1359535" y="4973638"/>
            <a:ext cx="8560435" cy="368300"/>
          </a:xfrm>
          <a:prstGeom prst="rect">
            <a:avLst/>
          </a:prstGeom>
          <a:noFill/>
        </p:spPr>
        <p:txBody>
          <a:bodyPr wrap="square" lIns="91440" tIns="45720" rIns="91440" bIns="45720" rtlCol="0" anchor="ctr">
            <a:spAutoFit/>
          </a:bodyPr>
          <a:lstStyle/>
          <a:p>
            <a:pPr algn="just">
              <a:lnSpc>
                <a:spcPct val="100000"/>
              </a:lnSpc>
            </a:pPr>
            <a:r>
              <a:rPr lang="en-US" altLang="zh-CN" sz="1800" dirty="0">
                <a:solidFill>
                  <a:srgbClr val="1D3EBF"/>
                </a:solidFill>
                <a:latin typeface="MiSans" panose="00000500000000000000" pitchFamily="34" charset="-122"/>
                <a:ea typeface="MiSans" panose="00000500000000000000" pitchFamily="34" charset="-122"/>
                <a:cs typeface="MiSans" panose="00000500000000000000" pitchFamily="34" charset="-120"/>
              </a:rPr>
              <a:t>Disordered pricing system erodes overall industry profits</a:t>
            </a:r>
            <a:endParaRPr lang="en-US" sz="1600" dirty="0"/>
          </a:p>
        </p:txBody>
      </p:sp>
      <p:sp>
        <p:nvSpPr>
          <p:cNvPr id="18" name="Text 16"/>
          <p:cNvSpPr/>
          <p:nvPr>
            <p:custDataLst>
              <p:tags r:id="rId11"/>
            </p:custDataLst>
          </p:nvPr>
        </p:nvSpPr>
        <p:spPr>
          <a:xfrm>
            <a:off x="1397635" y="5315585"/>
            <a:ext cx="8192770" cy="929640"/>
          </a:xfrm>
          <a:prstGeom prst="rect">
            <a:avLst/>
          </a:prstGeom>
          <a:noFill/>
        </p:spPr>
        <p:txBody>
          <a:bodyPr wrap="square" lIns="91440" tIns="45720" rIns="91440" bIns="45720" rtlCol="0" anchor="t">
            <a:spAutoFit/>
          </a:bodyPr>
          <a:lstStyle/>
          <a:p>
            <a:pPr algn="just">
              <a:lnSpc>
                <a:spcPct val="130000"/>
              </a:lnSpc>
            </a:pPr>
            <a:r>
              <a:rPr lang="en-US" altLang="zh-CN" sz="1400" dirty="0">
                <a:solidFill>
                  <a:srgbClr val="000000"/>
                </a:solidFill>
                <a:latin typeface="MiSans" panose="00000500000000000000" pitchFamily="34" charset="-122"/>
                <a:ea typeface="MiSans" panose="00000500000000000000" pitchFamily="34" charset="-122"/>
                <a:cs typeface="MiSans" panose="00000500000000000000" pitchFamily="34" charset="-120"/>
              </a:rPr>
              <a:t>Low-price involution undermines the fair competition environment and distorts price signals. The overall profit margins of the industry are severely squeezed, hindering its sound and healthy development.</a:t>
            </a:r>
            <a:endParaRPr lang="en-US" sz="1600"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0">
          <a:gsLst>
            <a:gs pos="0">
              <a:srgbClr val="FFFFFF"/>
            </a:gs>
            <a:gs pos="28000">
              <a:srgbClr val="FFFFFF"/>
            </a:gs>
            <a:gs pos="100000">
              <a:srgbClr val="DDF0FE"/>
            </a:gs>
          </a:gsLst>
          <a:lin ang="2700000" scaled="1"/>
        </a:gradFill>
        <a:effectLst/>
      </p:bgPr>
    </p:bg>
    <p:spTree>
      <p:nvGrpSpPr>
        <p:cNvPr id="1" name=""/>
        <p:cNvGrpSpPr/>
        <p:nvPr/>
      </p:nvGrpSpPr>
      <p:grpSpPr>
        <a:xfrm>
          <a:off x="0" y="0"/>
          <a:ext cx="0" cy="0"/>
          <a:chOff x="0" y="0"/>
          <a:chExt cx="0" cy="0"/>
        </a:xfrm>
      </p:grpSpPr>
      <p:sp>
        <p:nvSpPr>
          <p:cNvPr id="2" name="Shape 0"/>
          <p:cNvSpPr/>
          <p:nvPr/>
        </p:nvSpPr>
        <p:spPr>
          <a:xfrm>
            <a:off x="-13652" y="1310640"/>
            <a:ext cx="12219305" cy="2346960"/>
          </a:xfrm>
          <a:prstGeom prst="rect">
            <a:avLst/>
          </a:prstGeom>
          <a:solidFill>
            <a:srgbClr val="1D3EBF">
              <a:alpha val="94902"/>
            </a:srgbClr>
          </a:solidFill>
        </p:spPr>
      </p:sp>
      <p:sp>
        <p:nvSpPr>
          <p:cNvPr id="3" name="Shape 1"/>
          <p:cNvSpPr/>
          <p:nvPr/>
        </p:nvSpPr>
        <p:spPr>
          <a:xfrm>
            <a:off x="848360" y="6346190"/>
            <a:ext cx="163338" cy="153035"/>
          </a:xfrm>
          <a:prstGeom prst="rect">
            <a:avLst/>
          </a:prstGeom>
          <a:solidFill>
            <a:srgbClr val="004CC0"/>
          </a:solidFill>
        </p:spPr>
      </p:sp>
      <p:sp>
        <p:nvSpPr>
          <p:cNvPr id="4" name="Shape 2"/>
          <p:cNvSpPr/>
          <p:nvPr/>
        </p:nvSpPr>
        <p:spPr>
          <a:xfrm>
            <a:off x="1122291" y="6346190"/>
            <a:ext cx="163338" cy="153035"/>
          </a:xfrm>
          <a:prstGeom prst="rect">
            <a:avLst/>
          </a:prstGeom>
          <a:solidFill>
            <a:srgbClr val="004CC0"/>
          </a:solidFill>
        </p:spPr>
      </p:sp>
      <p:sp>
        <p:nvSpPr>
          <p:cNvPr id="5" name="Shape 3"/>
          <p:cNvSpPr/>
          <p:nvPr/>
        </p:nvSpPr>
        <p:spPr>
          <a:xfrm>
            <a:off x="1396222" y="6346190"/>
            <a:ext cx="163338" cy="153035"/>
          </a:xfrm>
          <a:prstGeom prst="rect">
            <a:avLst/>
          </a:prstGeom>
          <a:solidFill>
            <a:srgbClr val="004CC0"/>
          </a:solidFill>
        </p:spPr>
      </p:sp>
      <p:sp>
        <p:nvSpPr>
          <p:cNvPr id="6" name="Shape 4"/>
          <p:cNvSpPr/>
          <p:nvPr/>
        </p:nvSpPr>
        <p:spPr>
          <a:xfrm rot="2100000">
            <a:off x="11135360" y="2754630"/>
            <a:ext cx="824865" cy="824865"/>
          </a:xfrm>
          <a:custGeom>
            <a:avLst/>
            <a:gdLst/>
            <a:ahLst/>
            <a:cxnLst/>
            <a:rect l="l" t="t" r="r" b="b"/>
            <a:pathLst>
              <a:path w="824865" h="824865">
                <a:moveTo>
                  <a:pt x="302210" y="810474"/>
                </a:moveTo>
                <a:cubicBezTo>
                  <a:pt x="302210" y="810474"/>
                  <a:pt x="302210" y="810474"/>
                  <a:pt x="522654" y="810474"/>
                </a:cubicBezTo>
                <a:cubicBezTo>
                  <a:pt x="487932" y="820068"/>
                  <a:pt x="450788" y="824865"/>
                  <a:pt x="412028" y="824865"/>
                </a:cubicBezTo>
                <a:cubicBezTo>
                  <a:pt x="374077" y="824865"/>
                  <a:pt x="336932" y="820068"/>
                  <a:pt x="302210" y="810474"/>
                </a:cubicBezTo>
                <a:close/>
                <a:moveTo>
                  <a:pt x="205398" y="769264"/>
                </a:moveTo>
                <a:lnTo>
                  <a:pt x="618812" y="769264"/>
                </a:lnTo>
                <a:cubicBezTo>
                  <a:pt x="601889" y="778831"/>
                  <a:pt x="584965" y="787600"/>
                  <a:pt x="566430" y="794775"/>
                </a:cubicBezTo>
                <a:cubicBezTo>
                  <a:pt x="566430" y="794775"/>
                  <a:pt x="566430" y="794775"/>
                  <a:pt x="256974" y="794775"/>
                </a:cubicBezTo>
                <a:cubicBezTo>
                  <a:pt x="239245" y="787600"/>
                  <a:pt x="221516" y="778831"/>
                  <a:pt x="205398" y="769264"/>
                </a:cubicBezTo>
                <a:close/>
                <a:moveTo>
                  <a:pt x="147180" y="728707"/>
                </a:moveTo>
                <a:lnTo>
                  <a:pt x="677030" y="728707"/>
                </a:lnTo>
                <a:cubicBezTo>
                  <a:pt x="665740" y="737528"/>
                  <a:pt x="654449" y="745546"/>
                  <a:pt x="643159" y="753564"/>
                </a:cubicBezTo>
                <a:cubicBezTo>
                  <a:pt x="643159" y="753564"/>
                  <a:pt x="643159" y="753564"/>
                  <a:pt x="181052" y="753564"/>
                </a:cubicBezTo>
                <a:cubicBezTo>
                  <a:pt x="168955" y="745546"/>
                  <a:pt x="157664" y="737528"/>
                  <a:pt x="147180" y="728707"/>
                </a:cubicBezTo>
                <a:close/>
                <a:moveTo>
                  <a:pt x="105316" y="687497"/>
                </a:moveTo>
                <a:lnTo>
                  <a:pt x="718895" y="687497"/>
                </a:lnTo>
                <a:cubicBezTo>
                  <a:pt x="710832" y="696491"/>
                  <a:pt x="702769" y="705485"/>
                  <a:pt x="693900" y="713662"/>
                </a:cubicBezTo>
                <a:cubicBezTo>
                  <a:pt x="693900" y="713662"/>
                  <a:pt x="693900" y="713662"/>
                  <a:pt x="130310" y="713662"/>
                </a:cubicBezTo>
                <a:cubicBezTo>
                  <a:pt x="121441" y="705485"/>
                  <a:pt x="112572" y="696491"/>
                  <a:pt x="105316" y="687497"/>
                </a:cubicBezTo>
                <a:close/>
                <a:moveTo>
                  <a:pt x="73263" y="647595"/>
                </a:moveTo>
                <a:lnTo>
                  <a:pt x="751601" y="647595"/>
                </a:lnTo>
                <a:cubicBezTo>
                  <a:pt x="745149" y="656415"/>
                  <a:pt x="739503" y="664433"/>
                  <a:pt x="732243" y="672452"/>
                </a:cubicBezTo>
                <a:cubicBezTo>
                  <a:pt x="732243" y="672452"/>
                  <a:pt x="732243" y="672452"/>
                  <a:pt x="91814" y="672452"/>
                </a:cubicBezTo>
                <a:cubicBezTo>
                  <a:pt x="85362" y="664433"/>
                  <a:pt x="78909" y="656415"/>
                  <a:pt x="73263" y="647595"/>
                </a:cubicBezTo>
                <a:close/>
                <a:moveTo>
                  <a:pt x="48406" y="606384"/>
                </a:moveTo>
                <a:lnTo>
                  <a:pt x="776459" y="606384"/>
                </a:lnTo>
                <a:cubicBezTo>
                  <a:pt x="771621" y="615153"/>
                  <a:pt x="766784" y="623923"/>
                  <a:pt x="761140" y="631895"/>
                </a:cubicBezTo>
                <a:cubicBezTo>
                  <a:pt x="761140" y="631895"/>
                  <a:pt x="761140" y="631895"/>
                  <a:pt x="62918" y="631895"/>
                </a:cubicBezTo>
                <a:cubicBezTo>
                  <a:pt x="58081" y="623923"/>
                  <a:pt x="53243" y="615153"/>
                  <a:pt x="48406" y="606384"/>
                </a:cubicBezTo>
                <a:close/>
                <a:moveTo>
                  <a:pt x="28782" y="565827"/>
                </a:moveTo>
                <a:lnTo>
                  <a:pt x="794774" y="565827"/>
                </a:lnTo>
                <a:cubicBezTo>
                  <a:pt x="791549" y="573846"/>
                  <a:pt x="787518" y="582666"/>
                  <a:pt x="783486" y="590685"/>
                </a:cubicBezTo>
                <a:cubicBezTo>
                  <a:pt x="783486" y="590685"/>
                  <a:pt x="783486" y="590685"/>
                  <a:pt x="40070" y="590685"/>
                </a:cubicBezTo>
                <a:cubicBezTo>
                  <a:pt x="36038" y="582666"/>
                  <a:pt x="32813" y="573846"/>
                  <a:pt x="28782" y="565827"/>
                </a:cubicBezTo>
                <a:close/>
                <a:moveTo>
                  <a:pt x="15045" y="524617"/>
                </a:moveTo>
                <a:lnTo>
                  <a:pt x="809166" y="524617"/>
                </a:lnTo>
                <a:cubicBezTo>
                  <a:pt x="806747" y="533611"/>
                  <a:pt x="803522" y="542606"/>
                  <a:pt x="800298" y="550782"/>
                </a:cubicBezTo>
                <a:cubicBezTo>
                  <a:pt x="800298" y="550782"/>
                  <a:pt x="800298" y="550782"/>
                  <a:pt x="23107" y="550782"/>
                </a:cubicBezTo>
                <a:cubicBezTo>
                  <a:pt x="19882" y="542606"/>
                  <a:pt x="17464" y="533611"/>
                  <a:pt x="15045" y="524617"/>
                </a:cubicBezTo>
                <a:close/>
                <a:moveTo>
                  <a:pt x="5233" y="484715"/>
                </a:moveTo>
                <a:lnTo>
                  <a:pt x="818323" y="484715"/>
                </a:lnTo>
                <a:cubicBezTo>
                  <a:pt x="816710" y="492733"/>
                  <a:pt x="815097" y="501553"/>
                  <a:pt x="813483" y="509572"/>
                </a:cubicBezTo>
                <a:cubicBezTo>
                  <a:pt x="813483" y="509572"/>
                  <a:pt x="813483" y="509572"/>
                  <a:pt x="10879" y="509572"/>
                </a:cubicBezTo>
                <a:cubicBezTo>
                  <a:pt x="9266" y="501553"/>
                  <a:pt x="6846" y="492733"/>
                  <a:pt x="5233" y="484715"/>
                </a:cubicBezTo>
                <a:close/>
                <a:moveTo>
                  <a:pt x="654" y="443504"/>
                </a:moveTo>
                <a:lnTo>
                  <a:pt x="824211" y="443504"/>
                </a:lnTo>
                <a:cubicBezTo>
                  <a:pt x="823404" y="452274"/>
                  <a:pt x="822597" y="461043"/>
                  <a:pt x="820984" y="469016"/>
                </a:cubicBezTo>
                <a:cubicBezTo>
                  <a:pt x="820984" y="469016"/>
                  <a:pt x="820984" y="469016"/>
                  <a:pt x="3880" y="469016"/>
                </a:cubicBezTo>
                <a:cubicBezTo>
                  <a:pt x="2267" y="461043"/>
                  <a:pt x="1461" y="452274"/>
                  <a:pt x="654" y="443504"/>
                </a:cubicBezTo>
                <a:close/>
                <a:moveTo>
                  <a:pt x="0" y="402948"/>
                </a:moveTo>
                <a:cubicBezTo>
                  <a:pt x="0" y="402948"/>
                  <a:pt x="0" y="402948"/>
                  <a:pt x="824865" y="402948"/>
                </a:cubicBezTo>
                <a:cubicBezTo>
                  <a:pt x="824865" y="406218"/>
                  <a:pt x="824865" y="408671"/>
                  <a:pt x="824865" y="411942"/>
                </a:cubicBezTo>
                <a:cubicBezTo>
                  <a:pt x="824865" y="417666"/>
                  <a:pt x="824865" y="423389"/>
                  <a:pt x="824865" y="429113"/>
                </a:cubicBezTo>
                <a:cubicBezTo>
                  <a:pt x="824865" y="429113"/>
                  <a:pt x="824865" y="429113"/>
                  <a:pt x="0" y="429113"/>
                </a:cubicBezTo>
                <a:cubicBezTo>
                  <a:pt x="0" y="423389"/>
                  <a:pt x="0" y="417666"/>
                  <a:pt x="0" y="411942"/>
                </a:cubicBezTo>
                <a:cubicBezTo>
                  <a:pt x="0" y="408671"/>
                  <a:pt x="0" y="406218"/>
                  <a:pt x="0" y="402948"/>
                </a:cubicBezTo>
                <a:close/>
                <a:moveTo>
                  <a:pt x="2267" y="361737"/>
                </a:moveTo>
                <a:lnTo>
                  <a:pt x="821791" y="361737"/>
                </a:lnTo>
                <a:cubicBezTo>
                  <a:pt x="823404" y="370731"/>
                  <a:pt x="823404" y="378908"/>
                  <a:pt x="824211" y="387903"/>
                </a:cubicBezTo>
                <a:cubicBezTo>
                  <a:pt x="824211" y="387903"/>
                  <a:pt x="824211" y="387903"/>
                  <a:pt x="654" y="387903"/>
                </a:cubicBezTo>
                <a:cubicBezTo>
                  <a:pt x="654" y="378908"/>
                  <a:pt x="1461" y="370731"/>
                  <a:pt x="2267" y="361737"/>
                </a:cubicBezTo>
                <a:close/>
                <a:moveTo>
                  <a:pt x="9416" y="321835"/>
                </a:moveTo>
                <a:lnTo>
                  <a:pt x="814795" y="321835"/>
                </a:lnTo>
                <a:cubicBezTo>
                  <a:pt x="816407" y="329807"/>
                  <a:pt x="818020" y="338577"/>
                  <a:pt x="819632" y="347347"/>
                </a:cubicBezTo>
                <a:cubicBezTo>
                  <a:pt x="819632" y="347347"/>
                  <a:pt x="819632" y="347347"/>
                  <a:pt x="4579" y="347347"/>
                </a:cubicBezTo>
                <a:cubicBezTo>
                  <a:pt x="6191" y="338577"/>
                  <a:pt x="7803" y="329807"/>
                  <a:pt x="9416" y="321835"/>
                </a:cubicBezTo>
                <a:close/>
                <a:moveTo>
                  <a:pt x="20993" y="280624"/>
                </a:moveTo>
                <a:lnTo>
                  <a:pt x="803872" y="280624"/>
                </a:lnTo>
                <a:cubicBezTo>
                  <a:pt x="806290" y="289394"/>
                  <a:pt x="808709" y="297366"/>
                  <a:pt x="811128" y="306136"/>
                </a:cubicBezTo>
                <a:cubicBezTo>
                  <a:pt x="811128" y="306136"/>
                  <a:pt x="811128" y="306136"/>
                  <a:pt x="13737" y="306136"/>
                </a:cubicBezTo>
                <a:cubicBezTo>
                  <a:pt x="15349" y="297366"/>
                  <a:pt x="18574" y="289394"/>
                  <a:pt x="20993" y="280624"/>
                </a:cubicBezTo>
                <a:close/>
                <a:moveTo>
                  <a:pt x="36650" y="240068"/>
                </a:moveTo>
                <a:lnTo>
                  <a:pt x="786753" y="240068"/>
                </a:lnTo>
                <a:cubicBezTo>
                  <a:pt x="790786" y="248245"/>
                  <a:pt x="794819" y="257239"/>
                  <a:pt x="798045" y="266233"/>
                </a:cubicBezTo>
                <a:cubicBezTo>
                  <a:pt x="798045" y="266233"/>
                  <a:pt x="798045" y="266233"/>
                  <a:pt x="26165" y="266233"/>
                </a:cubicBezTo>
                <a:cubicBezTo>
                  <a:pt x="29391" y="257239"/>
                  <a:pt x="32617" y="248245"/>
                  <a:pt x="36650" y="240068"/>
                </a:cubicBezTo>
                <a:close/>
                <a:moveTo>
                  <a:pt x="58992" y="198858"/>
                </a:moveTo>
                <a:lnTo>
                  <a:pt x="766024" y="198858"/>
                </a:lnTo>
                <a:cubicBezTo>
                  <a:pt x="770861" y="207852"/>
                  <a:pt x="775698" y="216029"/>
                  <a:pt x="779729" y="225023"/>
                </a:cubicBezTo>
                <a:cubicBezTo>
                  <a:pt x="779729" y="225023"/>
                  <a:pt x="779729" y="225023"/>
                  <a:pt x="44481" y="225023"/>
                </a:cubicBezTo>
                <a:cubicBezTo>
                  <a:pt x="49318" y="216029"/>
                  <a:pt x="54155" y="207852"/>
                  <a:pt x="58992" y="198858"/>
                </a:cubicBezTo>
                <a:close/>
                <a:moveTo>
                  <a:pt x="87222" y="158955"/>
                </a:moveTo>
                <a:lnTo>
                  <a:pt x="737643" y="158955"/>
                </a:lnTo>
                <a:cubicBezTo>
                  <a:pt x="744091" y="166928"/>
                  <a:pt x="750539" y="175697"/>
                  <a:pt x="756181" y="184467"/>
                </a:cubicBezTo>
                <a:cubicBezTo>
                  <a:pt x="756181" y="184467"/>
                  <a:pt x="756181" y="184467"/>
                  <a:pt x="68684" y="184467"/>
                </a:cubicBezTo>
                <a:cubicBezTo>
                  <a:pt x="74326" y="175697"/>
                  <a:pt x="80774" y="166928"/>
                  <a:pt x="87222" y="158955"/>
                </a:cubicBezTo>
                <a:close/>
                <a:moveTo>
                  <a:pt x="122970" y="118399"/>
                </a:moveTo>
                <a:cubicBezTo>
                  <a:pt x="122970" y="118399"/>
                  <a:pt x="122970" y="118399"/>
                  <a:pt x="701241" y="118399"/>
                </a:cubicBezTo>
                <a:cubicBezTo>
                  <a:pt x="709306" y="126417"/>
                  <a:pt x="717371" y="134435"/>
                  <a:pt x="725436" y="143256"/>
                </a:cubicBezTo>
                <a:cubicBezTo>
                  <a:pt x="725436" y="143256"/>
                  <a:pt x="725436" y="143256"/>
                  <a:pt x="98774" y="143256"/>
                </a:cubicBezTo>
                <a:cubicBezTo>
                  <a:pt x="106033" y="134435"/>
                  <a:pt x="114098" y="126417"/>
                  <a:pt x="122970" y="118399"/>
                </a:cubicBezTo>
                <a:close/>
                <a:moveTo>
                  <a:pt x="170796" y="77188"/>
                </a:moveTo>
                <a:lnTo>
                  <a:pt x="653262" y="77188"/>
                </a:lnTo>
                <a:cubicBezTo>
                  <a:pt x="664557" y="85365"/>
                  <a:pt x="675045" y="94360"/>
                  <a:pt x="685534" y="103354"/>
                </a:cubicBezTo>
                <a:cubicBezTo>
                  <a:pt x="685534" y="103354"/>
                  <a:pt x="685534" y="103354"/>
                  <a:pt x="139331" y="103354"/>
                </a:cubicBezTo>
                <a:cubicBezTo>
                  <a:pt x="149012" y="94360"/>
                  <a:pt x="160308" y="85365"/>
                  <a:pt x="170796" y="77188"/>
                </a:cubicBezTo>
                <a:close/>
                <a:moveTo>
                  <a:pt x="241190" y="37286"/>
                </a:moveTo>
                <a:lnTo>
                  <a:pt x="583021" y="37286"/>
                </a:lnTo>
                <a:cubicBezTo>
                  <a:pt x="599951" y="44502"/>
                  <a:pt x="615269" y="52521"/>
                  <a:pt x="630586" y="62143"/>
                </a:cubicBezTo>
                <a:cubicBezTo>
                  <a:pt x="630586" y="62143"/>
                  <a:pt x="630586" y="62143"/>
                  <a:pt x="193624" y="62143"/>
                </a:cubicBezTo>
                <a:cubicBezTo>
                  <a:pt x="208941" y="52521"/>
                  <a:pt x="225066" y="44502"/>
                  <a:pt x="241190" y="37286"/>
                </a:cubicBezTo>
                <a:close/>
                <a:moveTo>
                  <a:pt x="411778" y="0"/>
                </a:moveTo>
                <a:cubicBezTo>
                  <a:pt x="458570" y="0"/>
                  <a:pt x="502942" y="7196"/>
                  <a:pt x="544894" y="21587"/>
                </a:cubicBezTo>
                <a:cubicBezTo>
                  <a:pt x="544894" y="21587"/>
                  <a:pt x="544894" y="21587"/>
                  <a:pt x="278661" y="21587"/>
                </a:cubicBezTo>
                <a:cubicBezTo>
                  <a:pt x="320613" y="7196"/>
                  <a:pt x="365792" y="0"/>
                  <a:pt x="411778" y="0"/>
                </a:cubicBezTo>
                <a:close/>
              </a:path>
            </a:pathLst>
          </a:custGeom>
          <a:gradFill flip="none" rotWithShape="1">
            <a:gsLst>
              <a:gs pos="0">
                <a:srgbClr val="00B0F0">
                  <a:alpha val="34000"/>
                </a:srgbClr>
              </a:gs>
              <a:gs pos="76000">
                <a:srgbClr val="00B0F0">
                  <a:alpha val="3000"/>
                </a:srgbClr>
              </a:gs>
              <a:gs pos="100000">
                <a:srgbClr val="00B0F0">
                  <a:alpha val="3000"/>
                </a:srgbClr>
              </a:gs>
            </a:gsLst>
            <a:lin ang="0" scaled="1"/>
          </a:gradFill>
        </p:spPr>
      </p:sp>
      <p:sp>
        <p:nvSpPr>
          <p:cNvPr id="7" name="Text 5"/>
          <p:cNvSpPr/>
          <p:nvPr/>
        </p:nvSpPr>
        <p:spPr>
          <a:xfrm>
            <a:off x="628650" y="154940"/>
            <a:ext cx="10151745" cy="1198880"/>
          </a:xfrm>
          <a:prstGeom prst="rect">
            <a:avLst/>
          </a:prstGeom>
          <a:noFill/>
        </p:spPr>
        <p:txBody>
          <a:bodyPr wrap="square" lIns="91440" tIns="45720" rIns="91440" bIns="45720" rtlCol="0" anchor="t">
            <a:spAutoFit/>
          </a:bodyPr>
          <a:lstStyle/>
          <a:p>
            <a:pPr>
              <a:lnSpc>
                <a:spcPct val="100000"/>
              </a:lnSpc>
            </a:pPr>
            <a:r>
              <a:rPr lang="en-US" altLang="zh-CN" sz="2400" b="1" dirty="0">
                <a:solidFill>
                  <a:srgbClr val="000000"/>
                </a:solidFill>
                <a:latin typeface="MiSans" panose="00000500000000000000" pitchFamily="34" charset="-122"/>
                <a:ea typeface="MiSans" panose="00000500000000000000" pitchFamily="34" charset="-122"/>
                <a:cs typeface="MiSans" panose="00000500000000000000" pitchFamily="34" charset="-120"/>
              </a:rPr>
              <a:t>High-end business flows outward while the low-end market falls into involution, and disparities in environmental protection costs further exacerbate industrial differentiation</a:t>
            </a:r>
            <a:endParaRPr lang="en-US" altLang="zh-CN" sz="2400" b="1" dirty="0">
              <a:solidFill>
                <a:srgbClr val="000000"/>
              </a:solidFill>
              <a:latin typeface="MiSans" panose="00000500000000000000" pitchFamily="34" charset="-122"/>
              <a:ea typeface="MiSans" panose="00000500000000000000" pitchFamily="34" charset="-122"/>
              <a:cs typeface="MiSans" panose="00000500000000000000" pitchFamily="34" charset="-120"/>
            </a:endParaRPr>
          </a:p>
        </p:txBody>
      </p:sp>
      <p:sp>
        <p:nvSpPr>
          <p:cNvPr id="8" name="Shape 6"/>
          <p:cNvSpPr/>
          <p:nvPr/>
        </p:nvSpPr>
        <p:spPr>
          <a:xfrm>
            <a:off x="11106785" y="693737"/>
            <a:ext cx="235520" cy="0"/>
          </a:xfrm>
          <a:prstGeom prst="line">
            <a:avLst/>
          </a:prstGeom>
          <a:noFill/>
          <a:ln w="31750">
            <a:solidFill>
              <a:srgbClr val="004CC0"/>
            </a:solidFill>
            <a:prstDash val="solid"/>
            <a:headEnd type="none"/>
            <a:tailEnd type="none"/>
          </a:ln>
        </p:spPr>
      </p:sp>
      <p:sp>
        <p:nvSpPr>
          <p:cNvPr id="9" name="Shape 7"/>
          <p:cNvSpPr/>
          <p:nvPr/>
        </p:nvSpPr>
        <p:spPr>
          <a:xfrm>
            <a:off x="11106785" y="754697"/>
            <a:ext cx="235520" cy="0"/>
          </a:xfrm>
          <a:prstGeom prst="line">
            <a:avLst/>
          </a:prstGeom>
          <a:noFill/>
          <a:ln w="31750">
            <a:solidFill>
              <a:srgbClr val="004CC0"/>
            </a:solidFill>
            <a:prstDash val="solid"/>
            <a:headEnd type="none"/>
            <a:tailEnd type="none"/>
          </a:ln>
        </p:spPr>
      </p:sp>
      <p:sp>
        <p:nvSpPr>
          <p:cNvPr id="10" name="Shape 8"/>
          <p:cNvSpPr/>
          <p:nvPr/>
        </p:nvSpPr>
        <p:spPr>
          <a:xfrm>
            <a:off x="11106785" y="815657"/>
            <a:ext cx="235520" cy="0"/>
          </a:xfrm>
          <a:prstGeom prst="line">
            <a:avLst/>
          </a:prstGeom>
          <a:noFill/>
          <a:ln w="31750">
            <a:solidFill>
              <a:srgbClr val="004CC0"/>
            </a:solidFill>
            <a:prstDash val="solid"/>
            <a:headEnd type="none"/>
            <a:tailEnd type="none"/>
          </a:ln>
        </p:spPr>
      </p:sp>
      <p:sp>
        <p:nvSpPr>
          <p:cNvPr id="11" name="Text 9"/>
          <p:cNvSpPr/>
          <p:nvPr/>
        </p:nvSpPr>
        <p:spPr>
          <a:xfrm>
            <a:off x="899160" y="1677988"/>
            <a:ext cx="10301605" cy="460375"/>
          </a:xfrm>
          <a:prstGeom prst="rect">
            <a:avLst/>
          </a:prstGeom>
          <a:noFill/>
        </p:spPr>
        <p:txBody>
          <a:bodyPr wrap="square" lIns="91440" tIns="45720" rIns="91440" bIns="45720" rtlCol="0" anchor="ctr">
            <a:spAutoFit/>
          </a:bodyPr>
          <a:lstStyle/>
          <a:p>
            <a:pPr algn="just">
              <a:lnSpc>
                <a:spcPct val="100000"/>
              </a:lnSpc>
            </a:pPr>
            <a:r>
              <a:rPr lang="en-US" altLang="zh-CN" sz="2400" dirty="0">
                <a:solidFill>
                  <a:srgbClr val="FFFFFF"/>
                </a:solidFill>
                <a:latin typeface="MiSans" panose="00000500000000000000" pitchFamily="34" charset="-122"/>
                <a:ea typeface="MiSans" panose="00000500000000000000" pitchFamily="34" charset="-122"/>
                <a:cs typeface="MiSans" panose="00000500000000000000" pitchFamily="34" charset="-120"/>
              </a:rPr>
              <a:t>Leading enterprises dominate the overseas high-end market</a:t>
            </a:r>
            <a:endParaRPr lang="en-US" sz="1600" dirty="0"/>
          </a:p>
        </p:txBody>
      </p:sp>
      <p:sp>
        <p:nvSpPr>
          <p:cNvPr id="12" name="Text 10"/>
          <p:cNvSpPr/>
          <p:nvPr/>
        </p:nvSpPr>
        <p:spPr>
          <a:xfrm>
            <a:off x="899160" y="2262505"/>
            <a:ext cx="10320655" cy="1170305"/>
          </a:xfrm>
          <a:prstGeom prst="rect">
            <a:avLst/>
          </a:prstGeom>
          <a:noFill/>
        </p:spPr>
        <p:txBody>
          <a:bodyPr wrap="square" lIns="91440" tIns="45720" rIns="91440" bIns="45720" rtlCol="0" anchor="t">
            <a:spAutoFit/>
          </a:bodyPr>
          <a:lstStyle/>
          <a:p>
            <a:pPr algn="just">
              <a:lnSpc>
                <a:spcPct val="130000"/>
              </a:lnSpc>
            </a:pPr>
            <a:r>
              <a:rPr lang="en-US" altLang="zh-CN" sz="1800" dirty="0">
                <a:solidFill>
                  <a:srgbClr val="FFFFFF"/>
                </a:solidFill>
                <a:latin typeface="MiSans" panose="00000500000000000000" pitchFamily="34" charset="-122"/>
                <a:ea typeface="MiSans" panose="00000500000000000000" pitchFamily="34" charset="-122"/>
                <a:cs typeface="MiSans" panose="00000500000000000000" pitchFamily="34" charset="-120"/>
              </a:rPr>
              <a:t>Leveraging advantages in quality, certification and channels, leading enterprises have successfully entered the supply chains of overseas high-end customers and secured stable orders.</a:t>
            </a:r>
            <a:endParaRPr lang="en-US" sz="1600" dirty="0"/>
          </a:p>
        </p:txBody>
      </p:sp>
      <p:sp>
        <p:nvSpPr>
          <p:cNvPr id="13" name="Text 11"/>
          <p:cNvSpPr/>
          <p:nvPr>
            <p:custDataLst>
              <p:tags r:id="rId1"/>
            </p:custDataLst>
          </p:nvPr>
        </p:nvSpPr>
        <p:spPr>
          <a:xfrm>
            <a:off x="734060" y="3683953"/>
            <a:ext cx="3265170" cy="645160"/>
          </a:xfrm>
          <a:prstGeom prst="rect">
            <a:avLst/>
          </a:prstGeom>
          <a:noFill/>
        </p:spPr>
        <p:txBody>
          <a:bodyPr wrap="square" lIns="91440" tIns="45720" rIns="91440" bIns="45720" rtlCol="0" anchor="ctr">
            <a:spAutoFit/>
          </a:bodyPr>
          <a:lstStyle/>
          <a:p>
            <a:pPr algn="just">
              <a:lnSpc>
                <a:spcPct val="100000"/>
              </a:lnSpc>
            </a:pPr>
            <a:r>
              <a:rPr lang="en-US" altLang="zh-CN" sz="1800" dirty="0">
                <a:solidFill>
                  <a:srgbClr val="1D3EBF"/>
                </a:solidFill>
                <a:latin typeface="MiSans" panose="00000500000000000000" pitchFamily="34" charset="-122"/>
                <a:ea typeface="MiSans" panose="00000500000000000000" pitchFamily="34" charset="-122"/>
                <a:cs typeface="MiSans" panose="00000500000000000000" pitchFamily="34" charset="-120"/>
              </a:rPr>
              <a:t>SMEs are trapped in the domestic low-end market</a:t>
            </a:r>
            <a:endParaRPr lang="en-US" sz="1600" dirty="0"/>
          </a:p>
        </p:txBody>
      </p:sp>
      <p:sp>
        <p:nvSpPr>
          <p:cNvPr id="14" name="Text 12"/>
          <p:cNvSpPr/>
          <p:nvPr>
            <p:custDataLst>
              <p:tags r:id="rId2"/>
            </p:custDataLst>
          </p:nvPr>
        </p:nvSpPr>
        <p:spPr>
          <a:xfrm>
            <a:off x="734060" y="4355465"/>
            <a:ext cx="3264535" cy="1489075"/>
          </a:xfrm>
          <a:prstGeom prst="rect">
            <a:avLst/>
          </a:prstGeom>
          <a:noFill/>
        </p:spPr>
        <p:txBody>
          <a:bodyPr wrap="square" lIns="91440" tIns="45720" rIns="91440" bIns="45720" rtlCol="0" anchor="t">
            <a:spAutoFit/>
          </a:bodyPr>
          <a:lstStyle/>
          <a:p>
            <a:pPr algn="just">
              <a:lnSpc>
                <a:spcPct val="130000"/>
              </a:lnSpc>
            </a:pPr>
            <a:r>
              <a:rPr lang="en-US" altLang="zh-CN" sz="1400" dirty="0">
                <a:solidFill>
                  <a:srgbClr val="000000"/>
                </a:solidFill>
                <a:latin typeface="MiSans" panose="00000500000000000000" pitchFamily="34" charset="-122"/>
                <a:ea typeface="MiSans" panose="00000500000000000000" pitchFamily="34" charset="-122"/>
                <a:cs typeface="MiSans" panose="00000500000000000000" pitchFamily="34" charset="-120"/>
              </a:rPr>
              <a:t>SMEs lacking core competitiveness can only target domestic price-sensitive customers, falling into a vicious cycle of low-price competition and low profitability.</a:t>
            </a:r>
            <a:endParaRPr lang="en-US" sz="1600" dirty="0"/>
          </a:p>
        </p:txBody>
      </p:sp>
      <p:sp>
        <p:nvSpPr>
          <p:cNvPr id="15" name="Text 13"/>
          <p:cNvSpPr/>
          <p:nvPr>
            <p:custDataLst>
              <p:tags r:id="rId3"/>
            </p:custDataLst>
          </p:nvPr>
        </p:nvSpPr>
        <p:spPr>
          <a:xfrm>
            <a:off x="4281170" y="3657600"/>
            <a:ext cx="3536950" cy="737235"/>
          </a:xfrm>
          <a:prstGeom prst="rect">
            <a:avLst/>
          </a:prstGeom>
          <a:noFill/>
        </p:spPr>
        <p:txBody>
          <a:bodyPr wrap="square" lIns="91440" tIns="45720" rIns="91440" bIns="45720" rtlCol="0" anchor="ctr">
            <a:spAutoFit/>
          </a:bodyPr>
          <a:lstStyle/>
          <a:p>
            <a:pPr algn="just">
              <a:lnSpc>
                <a:spcPct val="100000"/>
              </a:lnSpc>
            </a:pPr>
            <a:r>
              <a:rPr lang="en-US" altLang="zh-CN" sz="1400" dirty="0">
                <a:solidFill>
                  <a:srgbClr val="1D3EBF"/>
                </a:solidFill>
                <a:latin typeface="MiSans" panose="00000500000000000000" pitchFamily="34" charset="-122"/>
                <a:ea typeface="MiSans" panose="00000500000000000000" pitchFamily="34" charset="-122"/>
                <a:cs typeface="MiSans" panose="00000500000000000000" pitchFamily="34" charset="-120"/>
              </a:rPr>
              <a:t>Leading enterprises have seen their environmental protection investment grow several times over</a:t>
            </a:r>
            <a:endParaRPr lang="en-US" altLang="zh-CN" sz="1400" dirty="0">
              <a:solidFill>
                <a:srgbClr val="1D3EBF"/>
              </a:solidFill>
              <a:latin typeface="MiSans" panose="00000500000000000000" pitchFamily="34" charset="-122"/>
              <a:ea typeface="MiSans" panose="00000500000000000000" pitchFamily="34" charset="-122"/>
              <a:cs typeface="MiSans" panose="00000500000000000000" pitchFamily="34" charset="-120"/>
            </a:endParaRPr>
          </a:p>
        </p:txBody>
      </p:sp>
      <p:sp>
        <p:nvSpPr>
          <p:cNvPr id="16" name="Text 14"/>
          <p:cNvSpPr/>
          <p:nvPr>
            <p:custDataLst>
              <p:tags r:id="rId4"/>
            </p:custDataLst>
          </p:nvPr>
        </p:nvSpPr>
        <p:spPr>
          <a:xfrm>
            <a:off x="4417060" y="4355465"/>
            <a:ext cx="3264535" cy="1768475"/>
          </a:xfrm>
          <a:prstGeom prst="rect">
            <a:avLst/>
          </a:prstGeom>
          <a:noFill/>
        </p:spPr>
        <p:txBody>
          <a:bodyPr wrap="square" lIns="91440" tIns="45720" rIns="91440" bIns="45720" rtlCol="0" anchor="t">
            <a:spAutoFit/>
          </a:bodyPr>
          <a:lstStyle/>
          <a:p>
            <a:pPr algn="just">
              <a:lnSpc>
                <a:spcPct val="130000"/>
              </a:lnSpc>
            </a:pPr>
            <a:r>
              <a:rPr lang="en-US" altLang="zh-CN" sz="1400" dirty="0">
                <a:solidFill>
                  <a:srgbClr val="000000"/>
                </a:solidFill>
                <a:latin typeface="MiSans" panose="00000500000000000000" pitchFamily="34" charset="-122"/>
                <a:ea typeface="MiSans" panose="00000500000000000000" pitchFamily="34" charset="-122"/>
                <a:cs typeface="MiSans" panose="00000500000000000000" pitchFamily="34" charset="-120"/>
              </a:rPr>
              <a:t>Leading enterprises invest heavily in three-waste treatment and cleaner production. Their environmental cost per ton has surged several times, and the pressure of compliant operation keeps intensifying.</a:t>
            </a:r>
            <a:endParaRPr lang="en-US" sz="1600" dirty="0"/>
          </a:p>
        </p:txBody>
      </p:sp>
      <p:sp>
        <p:nvSpPr>
          <p:cNvPr id="17" name="Text 15"/>
          <p:cNvSpPr/>
          <p:nvPr>
            <p:custDataLst>
              <p:tags r:id="rId5"/>
            </p:custDataLst>
          </p:nvPr>
        </p:nvSpPr>
        <p:spPr>
          <a:xfrm>
            <a:off x="8100695" y="3657600"/>
            <a:ext cx="3265170" cy="737235"/>
          </a:xfrm>
          <a:prstGeom prst="rect">
            <a:avLst/>
          </a:prstGeom>
          <a:noFill/>
        </p:spPr>
        <p:txBody>
          <a:bodyPr wrap="square" lIns="91440" tIns="45720" rIns="91440" bIns="45720" rtlCol="0" anchor="ctr">
            <a:spAutoFit/>
          </a:bodyPr>
          <a:lstStyle/>
          <a:p>
            <a:pPr algn="just">
              <a:lnSpc>
                <a:spcPct val="100000"/>
              </a:lnSpc>
            </a:pPr>
            <a:r>
              <a:rPr lang="en-US" altLang="zh-CN" sz="1400" dirty="0">
                <a:solidFill>
                  <a:srgbClr val="1D3EBF"/>
                </a:solidFill>
                <a:latin typeface="MiSans" panose="00000500000000000000" pitchFamily="34" charset="-122"/>
                <a:ea typeface="MiSans" panose="00000500000000000000" pitchFamily="34" charset="-122"/>
                <a:cs typeface="MiSans" panose="00000500000000000000" pitchFamily="34" charset="-120"/>
              </a:rPr>
              <a:t>Small enterprises secure cost advantages at the expense of environmental compliance</a:t>
            </a:r>
            <a:endParaRPr lang="en-US" altLang="zh-CN" sz="1400" dirty="0">
              <a:solidFill>
                <a:srgbClr val="1D3EBF"/>
              </a:solidFill>
              <a:latin typeface="MiSans" panose="00000500000000000000" pitchFamily="34" charset="-122"/>
              <a:ea typeface="MiSans" panose="00000500000000000000" pitchFamily="34" charset="-122"/>
              <a:cs typeface="MiSans" panose="00000500000000000000" pitchFamily="34" charset="-120"/>
            </a:endParaRPr>
          </a:p>
        </p:txBody>
      </p:sp>
      <p:sp>
        <p:nvSpPr>
          <p:cNvPr id="18" name="Text 16"/>
          <p:cNvSpPr/>
          <p:nvPr>
            <p:custDataLst>
              <p:tags r:id="rId6"/>
            </p:custDataLst>
          </p:nvPr>
        </p:nvSpPr>
        <p:spPr>
          <a:xfrm>
            <a:off x="8100060" y="4417695"/>
            <a:ext cx="3264535" cy="1768475"/>
          </a:xfrm>
          <a:prstGeom prst="rect">
            <a:avLst/>
          </a:prstGeom>
          <a:noFill/>
        </p:spPr>
        <p:txBody>
          <a:bodyPr wrap="square" lIns="91440" tIns="45720" rIns="91440" bIns="45720" rtlCol="0" anchor="t">
            <a:spAutoFit/>
          </a:bodyPr>
          <a:lstStyle/>
          <a:p>
            <a:pPr algn="just">
              <a:lnSpc>
                <a:spcPct val="130000"/>
              </a:lnSpc>
            </a:pPr>
            <a:r>
              <a:rPr lang="en-US" altLang="zh-CN" sz="1400" dirty="0">
                <a:solidFill>
                  <a:srgbClr val="000000"/>
                </a:solidFill>
                <a:latin typeface="MiSans" panose="00000500000000000000" pitchFamily="34" charset="-122"/>
                <a:ea typeface="MiSans" panose="00000500000000000000" pitchFamily="34" charset="-122"/>
                <a:cs typeface="MiSans" panose="00000500000000000000" pitchFamily="34" charset="-120"/>
              </a:rPr>
              <a:t>Some small enterprises have inadequate environmental protection facilities. They cut production costs at the expense of the environment, further disrupting the order of fair competition.</a:t>
            </a:r>
            <a:endParaRPr lang="en-US" sz="1600" dirty="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 y="1"/>
            <a:ext cx="12192000" cy="6858000"/>
          </a:xfrm>
          <a:prstGeom prst="rect">
            <a:avLst/>
          </a:prstGeom>
          <a:gradFill flip="none" rotWithShape="1">
            <a:gsLst>
              <a:gs pos="0">
                <a:srgbClr val="FFFFFF"/>
              </a:gs>
              <a:gs pos="81000">
                <a:srgbClr val="F0F8FF"/>
              </a:gs>
              <a:gs pos="100000">
                <a:srgbClr val="F0F8FF"/>
              </a:gs>
            </a:gsLst>
            <a:lin ang="5400000" scaled="1"/>
          </a:gradFill>
        </p:spPr>
      </p:sp>
      <p:sp>
        <p:nvSpPr>
          <p:cNvPr id="3" name="Shape 1"/>
          <p:cNvSpPr/>
          <p:nvPr/>
        </p:nvSpPr>
        <p:spPr>
          <a:xfrm>
            <a:off x="0" y="5432425"/>
            <a:ext cx="12192000" cy="864870"/>
          </a:xfrm>
          <a:custGeom>
            <a:avLst/>
            <a:gdLst/>
            <a:ahLst/>
            <a:cxnLst/>
            <a:rect l="l" t="t" r="r" b="b"/>
            <a:pathLst>
              <a:path w="12192000" h="864870">
                <a:moveTo>
                  <a:pt x="12192000" y="61685"/>
                </a:moveTo>
                <a:lnTo>
                  <a:pt x="12192000" y="864870"/>
                </a:lnTo>
                <a:lnTo>
                  <a:pt x="0" y="864870"/>
                </a:lnTo>
                <a:lnTo>
                  <a:pt x="0" y="65089"/>
                </a:lnTo>
                <a:lnTo>
                  <a:pt x="136525" y="45945"/>
                </a:lnTo>
                <a:lnTo>
                  <a:pt x="278130" y="29779"/>
                </a:lnTo>
                <a:lnTo>
                  <a:pt x="420370" y="17017"/>
                </a:lnTo>
                <a:lnTo>
                  <a:pt x="561975" y="8083"/>
                </a:lnTo>
                <a:lnTo>
                  <a:pt x="703580" y="2552"/>
                </a:lnTo>
                <a:lnTo>
                  <a:pt x="845185" y="0"/>
                </a:lnTo>
                <a:lnTo>
                  <a:pt x="986790" y="425"/>
                </a:lnTo>
                <a:lnTo>
                  <a:pt x="1128395" y="3829"/>
                </a:lnTo>
                <a:lnTo>
                  <a:pt x="1270635" y="10210"/>
                </a:lnTo>
                <a:lnTo>
                  <a:pt x="1412240" y="18718"/>
                </a:lnTo>
                <a:lnTo>
                  <a:pt x="1553845" y="29779"/>
                </a:lnTo>
                <a:lnTo>
                  <a:pt x="1695450" y="42967"/>
                </a:lnTo>
                <a:lnTo>
                  <a:pt x="1837055" y="58282"/>
                </a:lnTo>
                <a:lnTo>
                  <a:pt x="1978660" y="75299"/>
                </a:lnTo>
                <a:lnTo>
                  <a:pt x="2120265" y="94017"/>
                </a:lnTo>
                <a:lnTo>
                  <a:pt x="2262505" y="114437"/>
                </a:lnTo>
                <a:lnTo>
                  <a:pt x="2404110" y="136133"/>
                </a:lnTo>
                <a:lnTo>
                  <a:pt x="2545715" y="159105"/>
                </a:lnTo>
                <a:lnTo>
                  <a:pt x="2687320" y="183354"/>
                </a:lnTo>
                <a:lnTo>
                  <a:pt x="2828925" y="208454"/>
                </a:lnTo>
                <a:lnTo>
                  <a:pt x="2970530" y="233979"/>
                </a:lnTo>
                <a:lnTo>
                  <a:pt x="3112770" y="260354"/>
                </a:lnTo>
                <a:lnTo>
                  <a:pt x="3254375" y="286730"/>
                </a:lnTo>
                <a:lnTo>
                  <a:pt x="3395980" y="313957"/>
                </a:lnTo>
                <a:lnTo>
                  <a:pt x="3537585" y="340758"/>
                </a:lnTo>
                <a:lnTo>
                  <a:pt x="3679190" y="367559"/>
                </a:lnTo>
                <a:lnTo>
                  <a:pt x="3820795" y="394360"/>
                </a:lnTo>
                <a:lnTo>
                  <a:pt x="3963035" y="420736"/>
                </a:lnTo>
                <a:lnTo>
                  <a:pt x="4104640" y="446261"/>
                </a:lnTo>
                <a:lnTo>
                  <a:pt x="4246245" y="471361"/>
                </a:lnTo>
                <a:lnTo>
                  <a:pt x="4387850" y="495609"/>
                </a:lnTo>
                <a:lnTo>
                  <a:pt x="4529455" y="518582"/>
                </a:lnTo>
                <a:lnTo>
                  <a:pt x="4671060" y="540278"/>
                </a:lnTo>
                <a:lnTo>
                  <a:pt x="4813300" y="560698"/>
                </a:lnTo>
                <a:lnTo>
                  <a:pt x="4954905" y="579416"/>
                </a:lnTo>
                <a:lnTo>
                  <a:pt x="5096510" y="596433"/>
                </a:lnTo>
                <a:lnTo>
                  <a:pt x="5238115" y="611748"/>
                </a:lnTo>
                <a:lnTo>
                  <a:pt x="5379720" y="624936"/>
                </a:lnTo>
                <a:lnTo>
                  <a:pt x="5521325" y="635996"/>
                </a:lnTo>
                <a:lnTo>
                  <a:pt x="5662930" y="644505"/>
                </a:lnTo>
                <a:lnTo>
                  <a:pt x="5805170" y="650886"/>
                </a:lnTo>
                <a:lnTo>
                  <a:pt x="5946775" y="654289"/>
                </a:lnTo>
                <a:lnTo>
                  <a:pt x="6088380" y="654715"/>
                </a:lnTo>
                <a:lnTo>
                  <a:pt x="6108065" y="654289"/>
                </a:lnTo>
                <a:lnTo>
                  <a:pt x="6128385" y="654715"/>
                </a:lnTo>
                <a:lnTo>
                  <a:pt x="6269990" y="654289"/>
                </a:lnTo>
                <a:lnTo>
                  <a:pt x="6411595" y="650886"/>
                </a:lnTo>
                <a:lnTo>
                  <a:pt x="6553835" y="644505"/>
                </a:lnTo>
                <a:lnTo>
                  <a:pt x="6695440" y="635996"/>
                </a:lnTo>
                <a:lnTo>
                  <a:pt x="6837045" y="624936"/>
                </a:lnTo>
                <a:lnTo>
                  <a:pt x="6978650" y="611748"/>
                </a:lnTo>
                <a:lnTo>
                  <a:pt x="7120255" y="596433"/>
                </a:lnTo>
                <a:lnTo>
                  <a:pt x="7261860" y="579416"/>
                </a:lnTo>
                <a:lnTo>
                  <a:pt x="7403465" y="560698"/>
                </a:lnTo>
                <a:lnTo>
                  <a:pt x="7545705" y="540278"/>
                </a:lnTo>
                <a:lnTo>
                  <a:pt x="7687310" y="518582"/>
                </a:lnTo>
                <a:lnTo>
                  <a:pt x="7828915" y="495609"/>
                </a:lnTo>
                <a:lnTo>
                  <a:pt x="7970520" y="471361"/>
                </a:lnTo>
                <a:lnTo>
                  <a:pt x="8112125" y="446261"/>
                </a:lnTo>
                <a:lnTo>
                  <a:pt x="8253730" y="420736"/>
                </a:lnTo>
                <a:lnTo>
                  <a:pt x="8395970" y="394360"/>
                </a:lnTo>
                <a:lnTo>
                  <a:pt x="8537575" y="367559"/>
                </a:lnTo>
                <a:lnTo>
                  <a:pt x="8679180" y="340758"/>
                </a:lnTo>
                <a:lnTo>
                  <a:pt x="8820785" y="313957"/>
                </a:lnTo>
                <a:lnTo>
                  <a:pt x="8962390" y="286730"/>
                </a:lnTo>
                <a:lnTo>
                  <a:pt x="9103995" y="260354"/>
                </a:lnTo>
                <a:lnTo>
                  <a:pt x="9246235" y="233979"/>
                </a:lnTo>
                <a:lnTo>
                  <a:pt x="9387840" y="208454"/>
                </a:lnTo>
                <a:lnTo>
                  <a:pt x="9529445" y="183354"/>
                </a:lnTo>
                <a:lnTo>
                  <a:pt x="9671050" y="159105"/>
                </a:lnTo>
                <a:lnTo>
                  <a:pt x="9812655" y="136133"/>
                </a:lnTo>
                <a:lnTo>
                  <a:pt x="9954260" y="114437"/>
                </a:lnTo>
                <a:lnTo>
                  <a:pt x="10096500" y="94017"/>
                </a:lnTo>
                <a:lnTo>
                  <a:pt x="10238105" y="75299"/>
                </a:lnTo>
                <a:lnTo>
                  <a:pt x="10379710" y="58282"/>
                </a:lnTo>
                <a:lnTo>
                  <a:pt x="10521315" y="42967"/>
                </a:lnTo>
                <a:lnTo>
                  <a:pt x="10662920" y="29779"/>
                </a:lnTo>
                <a:lnTo>
                  <a:pt x="10804525" y="18718"/>
                </a:lnTo>
                <a:lnTo>
                  <a:pt x="10946130" y="10210"/>
                </a:lnTo>
                <a:lnTo>
                  <a:pt x="11088370" y="3829"/>
                </a:lnTo>
                <a:lnTo>
                  <a:pt x="11229975" y="425"/>
                </a:lnTo>
                <a:lnTo>
                  <a:pt x="11371580" y="0"/>
                </a:lnTo>
                <a:lnTo>
                  <a:pt x="11513185" y="2552"/>
                </a:lnTo>
                <a:lnTo>
                  <a:pt x="11654790" y="8083"/>
                </a:lnTo>
                <a:lnTo>
                  <a:pt x="11796395" y="17017"/>
                </a:lnTo>
                <a:lnTo>
                  <a:pt x="11938635" y="29779"/>
                </a:lnTo>
                <a:lnTo>
                  <a:pt x="12080240" y="45945"/>
                </a:lnTo>
                <a:lnTo>
                  <a:pt x="12192000" y="61685"/>
                </a:lnTo>
                <a:close/>
              </a:path>
            </a:pathLst>
          </a:custGeom>
          <a:gradFill flip="none" rotWithShape="1">
            <a:gsLst>
              <a:gs pos="0">
                <a:srgbClr val="F8AA5C"/>
              </a:gs>
              <a:gs pos="58000">
                <a:srgbClr val="FBCC9D"/>
              </a:gs>
              <a:gs pos="99000">
                <a:srgbClr val="FDEEDE"/>
              </a:gs>
              <a:gs pos="100000">
                <a:srgbClr val="FDEEDE"/>
              </a:gs>
            </a:gsLst>
            <a:lin ang="0" scaled="1"/>
          </a:gradFill>
        </p:spPr>
      </p:sp>
      <p:sp>
        <p:nvSpPr>
          <p:cNvPr id="4" name="Shape 2"/>
          <p:cNvSpPr/>
          <p:nvPr/>
        </p:nvSpPr>
        <p:spPr>
          <a:xfrm>
            <a:off x="0" y="5594985"/>
            <a:ext cx="12192000" cy="1263015"/>
          </a:xfrm>
          <a:custGeom>
            <a:avLst/>
            <a:gdLst/>
            <a:ahLst/>
            <a:cxnLst/>
            <a:rect l="l" t="t" r="r" b="b"/>
            <a:pathLst>
              <a:path w="12192000" h="1263015">
                <a:moveTo>
                  <a:pt x="12192000" y="882546"/>
                </a:moveTo>
                <a:lnTo>
                  <a:pt x="12192000" y="1263015"/>
                </a:lnTo>
                <a:lnTo>
                  <a:pt x="0" y="1263015"/>
                </a:lnTo>
                <a:lnTo>
                  <a:pt x="0" y="65426"/>
                </a:lnTo>
                <a:lnTo>
                  <a:pt x="136525" y="46225"/>
                </a:lnTo>
                <a:lnTo>
                  <a:pt x="278130" y="29869"/>
                </a:lnTo>
                <a:lnTo>
                  <a:pt x="420370" y="17068"/>
                </a:lnTo>
                <a:lnTo>
                  <a:pt x="561975" y="7823"/>
                </a:lnTo>
                <a:lnTo>
                  <a:pt x="703580" y="2845"/>
                </a:lnTo>
                <a:lnTo>
                  <a:pt x="845185" y="0"/>
                </a:lnTo>
                <a:lnTo>
                  <a:pt x="986790" y="711"/>
                </a:lnTo>
                <a:lnTo>
                  <a:pt x="1128395" y="3556"/>
                </a:lnTo>
                <a:lnTo>
                  <a:pt x="1270635" y="9956"/>
                </a:lnTo>
                <a:lnTo>
                  <a:pt x="1412240" y="18490"/>
                </a:lnTo>
                <a:lnTo>
                  <a:pt x="1553845" y="29869"/>
                </a:lnTo>
                <a:lnTo>
                  <a:pt x="1695450" y="42669"/>
                </a:lnTo>
                <a:lnTo>
                  <a:pt x="1837055" y="58315"/>
                </a:lnTo>
                <a:lnTo>
                  <a:pt x="1978660" y="75383"/>
                </a:lnTo>
                <a:lnTo>
                  <a:pt x="2120265" y="93873"/>
                </a:lnTo>
                <a:lnTo>
                  <a:pt x="2262505" y="114496"/>
                </a:lnTo>
                <a:lnTo>
                  <a:pt x="2404110" y="135831"/>
                </a:lnTo>
                <a:lnTo>
                  <a:pt x="2545715" y="159299"/>
                </a:lnTo>
                <a:lnTo>
                  <a:pt x="2687320" y="183479"/>
                </a:lnTo>
                <a:lnTo>
                  <a:pt x="2828925" y="208369"/>
                </a:lnTo>
                <a:lnTo>
                  <a:pt x="2970530" y="233971"/>
                </a:lnTo>
                <a:lnTo>
                  <a:pt x="3112770" y="260283"/>
                </a:lnTo>
                <a:lnTo>
                  <a:pt x="3254375" y="286596"/>
                </a:lnTo>
                <a:lnTo>
                  <a:pt x="3395980" y="314331"/>
                </a:lnTo>
                <a:lnTo>
                  <a:pt x="3537585" y="340644"/>
                </a:lnTo>
                <a:lnTo>
                  <a:pt x="3679190" y="367668"/>
                </a:lnTo>
                <a:lnTo>
                  <a:pt x="3820795" y="394692"/>
                </a:lnTo>
                <a:lnTo>
                  <a:pt x="3963035" y="421005"/>
                </a:lnTo>
                <a:lnTo>
                  <a:pt x="4104640" y="446607"/>
                </a:lnTo>
                <a:lnTo>
                  <a:pt x="4246245" y="471497"/>
                </a:lnTo>
                <a:lnTo>
                  <a:pt x="4387850" y="495676"/>
                </a:lnTo>
                <a:lnTo>
                  <a:pt x="4529455" y="518434"/>
                </a:lnTo>
                <a:lnTo>
                  <a:pt x="4671060" y="540479"/>
                </a:lnTo>
                <a:lnTo>
                  <a:pt x="4813300" y="561103"/>
                </a:lnTo>
                <a:lnTo>
                  <a:pt x="4954905" y="579593"/>
                </a:lnTo>
                <a:lnTo>
                  <a:pt x="5096510" y="596661"/>
                </a:lnTo>
                <a:lnTo>
                  <a:pt x="5238115" y="611595"/>
                </a:lnTo>
                <a:lnTo>
                  <a:pt x="5379720" y="625107"/>
                </a:lnTo>
                <a:lnTo>
                  <a:pt x="5521325" y="636486"/>
                </a:lnTo>
                <a:lnTo>
                  <a:pt x="5662930" y="645019"/>
                </a:lnTo>
                <a:lnTo>
                  <a:pt x="5805170" y="650709"/>
                </a:lnTo>
                <a:lnTo>
                  <a:pt x="5946775" y="654265"/>
                </a:lnTo>
                <a:lnTo>
                  <a:pt x="6088380" y="654976"/>
                </a:lnTo>
                <a:lnTo>
                  <a:pt x="6108065" y="654265"/>
                </a:lnTo>
                <a:lnTo>
                  <a:pt x="6128385" y="654976"/>
                </a:lnTo>
                <a:lnTo>
                  <a:pt x="6269990" y="654265"/>
                </a:lnTo>
                <a:lnTo>
                  <a:pt x="6411595" y="650709"/>
                </a:lnTo>
                <a:lnTo>
                  <a:pt x="6553835" y="645019"/>
                </a:lnTo>
                <a:lnTo>
                  <a:pt x="6695440" y="636486"/>
                </a:lnTo>
                <a:lnTo>
                  <a:pt x="6837045" y="625107"/>
                </a:lnTo>
                <a:lnTo>
                  <a:pt x="6978650" y="611595"/>
                </a:lnTo>
                <a:lnTo>
                  <a:pt x="7120255" y="596661"/>
                </a:lnTo>
                <a:lnTo>
                  <a:pt x="7261860" y="579593"/>
                </a:lnTo>
                <a:lnTo>
                  <a:pt x="7403465" y="561103"/>
                </a:lnTo>
                <a:lnTo>
                  <a:pt x="7545705" y="540479"/>
                </a:lnTo>
                <a:lnTo>
                  <a:pt x="7687310" y="518434"/>
                </a:lnTo>
                <a:lnTo>
                  <a:pt x="7828915" y="495676"/>
                </a:lnTo>
                <a:lnTo>
                  <a:pt x="7970520" y="471497"/>
                </a:lnTo>
                <a:lnTo>
                  <a:pt x="8112125" y="446607"/>
                </a:lnTo>
                <a:lnTo>
                  <a:pt x="8253730" y="421005"/>
                </a:lnTo>
                <a:lnTo>
                  <a:pt x="8395970" y="394692"/>
                </a:lnTo>
                <a:lnTo>
                  <a:pt x="8537575" y="367668"/>
                </a:lnTo>
                <a:lnTo>
                  <a:pt x="8679180" y="340644"/>
                </a:lnTo>
                <a:lnTo>
                  <a:pt x="8820785" y="314331"/>
                </a:lnTo>
                <a:lnTo>
                  <a:pt x="8962390" y="286596"/>
                </a:lnTo>
                <a:lnTo>
                  <a:pt x="9103995" y="260283"/>
                </a:lnTo>
                <a:lnTo>
                  <a:pt x="9246235" y="233971"/>
                </a:lnTo>
                <a:lnTo>
                  <a:pt x="9387840" y="208369"/>
                </a:lnTo>
                <a:lnTo>
                  <a:pt x="9529445" y="183479"/>
                </a:lnTo>
                <a:lnTo>
                  <a:pt x="9671050" y="159299"/>
                </a:lnTo>
                <a:lnTo>
                  <a:pt x="9812655" y="135831"/>
                </a:lnTo>
                <a:lnTo>
                  <a:pt x="9954260" y="114496"/>
                </a:lnTo>
                <a:lnTo>
                  <a:pt x="10096500" y="93873"/>
                </a:lnTo>
                <a:lnTo>
                  <a:pt x="10238105" y="75383"/>
                </a:lnTo>
                <a:lnTo>
                  <a:pt x="10379710" y="58315"/>
                </a:lnTo>
                <a:lnTo>
                  <a:pt x="10521315" y="42669"/>
                </a:lnTo>
                <a:lnTo>
                  <a:pt x="10662920" y="29869"/>
                </a:lnTo>
                <a:lnTo>
                  <a:pt x="10804525" y="18490"/>
                </a:lnTo>
                <a:lnTo>
                  <a:pt x="10946130" y="9956"/>
                </a:lnTo>
                <a:lnTo>
                  <a:pt x="11088370" y="3556"/>
                </a:lnTo>
                <a:lnTo>
                  <a:pt x="11229975" y="711"/>
                </a:lnTo>
                <a:lnTo>
                  <a:pt x="11371580" y="0"/>
                </a:lnTo>
                <a:lnTo>
                  <a:pt x="11513185" y="2845"/>
                </a:lnTo>
                <a:lnTo>
                  <a:pt x="11654790" y="7823"/>
                </a:lnTo>
                <a:lnTo>
                  <a:pt x="11796395" y="17068"/>
                </a:lnTo>
                <a:lnTo>
                  <a:pt x="11938635" y="29869"/>
                </a:lnTo>
                <a:lnTo>
                  <a:pt x="12080240" y="46225"/>
                </a:lnTo>
                <a:lnTo>
                  <a:pt x="12192000" y="61871"/>
                </a:lnTo>
                <a:lnTo>
                  <a:pt x="12192000" y="882546"/>
                </a:lnTo>
                <a:close/>
              </a:path>
            </a:pathLst>
          </a:custGeom>
          <a:solidFill>
            <a:srgbClr val="056EE1"/>
          </a:solidFill>
        </p:spPr>
      </p:sp>
      <p:pic>
        <p:nvPicPr>
          <p:cNvPr id="5" name="Image 0" descr="https://kimi-img.moonshot.cn/pub/slides/slides_tmpl/image/25-10-09-17:19:39-d3jnsaos8jdo4os5dlug.png"/>
          <p:cNvPicPr>
            <a:picLocks noChangeAspect="1"/>
          </p:cNvPicPr>
          <p:nvPr/>
        </p:nvPicPr>
        <p:blipFill>
          <a:blip r:embed="rId1"/>
          <a:stretch>
            <a:fillRect/>
          </a:stretch>
        </p:blipFill>
        <p:spPr>
          <a:xfrm>
            <a:off x="2904490" y="962025"/>
            <a:ext cx="6382385" cy="6108065"/>
          </a:xfrm>
          <a:prstGeom prst="rect">
            <a:avLst/>
          </a:prstGeom>
        </p:spPr>
      </p:pic>
      <p:sp>
        <p:nvSpPr>
          <p:cNvPr id="6" name="Text 3"/>
          <p:cNvSpPr/>
          <p:nvPr/>
        </p:nvSpPr>
        <p:spPr>
          <a:xfrm>
            <a:off x="2308860" y="2994025"/>
            <a:ext cx="7432040" cy="1807845"/>
          </a:xfrm>
          <a:prstGeom prst="rect">
            <a:avLst/>
          </a:prstGeom>
          <a:noFill/>
        </p:spPr>
        <p:txBody>
          <a:bodyPr wrap="square" lIns="91440" tIns="45720" rIns="91440" bIns="45720" rtlCol="0" anchor="t"/>
          <a:lstStyle/>
          <a:p>
            <a:pPr algn="ctr">
              <a:lnSpc>
                <a:spcPct val="100000"/>
              </a:lnSpc>
            </a:pPr>
            <a:r>
              <a:rPr lang="en-US" altLang="zh-CN" sz="5400" dirty="0">
                <a:solidFill>
                  <a:srgbClr val="022144"/>
                </a:solidFill>
                <a:latin typeface="MiSans" panose="00000500000000000000" pitchFamily="34" charset="-122"/>
                <a:ea typeface="MiSans" panose="00000500000000000000" pitchFamily="34" charset="-122"/>
                <a:cs typeface="MiSans" panose="00000500000000000000" pitchFamily="34" charset="-120"/>
                <a:sym typeface="+mn-ea"/>
              </a:rPr>
              <a:t>Future Development Path Deduction</a:t>
            </a:r>
            <a:endParaRPr lang="zh-CN" altLang="en-US" sz="5400" dirty="0">
              <a:solidFill>
                <a:srgbClr val="000000"/>
              </a:solidFill>
              <a:latin typeface="MiSans" panose="00000500000000000000" pitchFamily="34" charset="-122"/>
              <a:ea typeface="MiSans" panose="00000500000000000000" pitchFamily="34" charset="-122"/>
              <a:cs typeface="MiSans" panose="00000500000000000000" pitchFamily="34" charset="-120"/>
            </a:endParaRPr>
          </a:p>
        </p:txBody>
      </p:sp>
      <p:sp>
        <p:nvSpPr>
          <p:cNvPr id="7" name="Shape 4"/>
          <p:cNvSpPr/>
          <p:nvPr/>
        </p:nvSpPr>
        <p:spPr>
          <a:xfrm>
            <a:off x="11106785" y="693737"/>
            <a:ext cx="235520" cy="0"/>
          </a:xfrm>
          <a:prstGeom prst="line">
            <a:avLst/>
          </a:prstGeom>
          <a:noFill/>
          <a:ln w="31750">
            <a:solidFill>
              <a:srgbClr val="056EE1"/>
            </a:solidFill>
            <a:prstDash val="solid"/>
            <a:headEnd type="none"/>
            <a:tailEnd type="none"/>
          </a:ln>
        </p:spPr>
      </p:sp>
      <p:sp>
        <p:nvSpPr>
          <p:cNvPr id="8" name="Shape 5"/>
          <p:cNvSpPr/>
          <p:nvPr/>
        </p:nvSpPr>
        <p:spPr>
          <a:xfrm>
            <a:off x="11106785" y="754697"/>
            <a:ext cx="235520" cy="0"/>
          </a:xfrm>
          <a:prstGeom prst="line">
            <a:avLst/>
          </a:prstGeom>
          <a:noFill/>
          <a:ln w="31750">
            <a:solidFill>
              <a:srgbClr val="056EE1"/>
            </a:solidFill>
            <a:prstDash val="solid"/>
            <a:headEnd type="none"/>
            <a:tailEnd type="none"/>
          </a:ln>
        </p:spPr>
      </p:sp>
      <p:sp>
        <p:nvSpPr>
          <p:cNvPr id="9" name="Shape 6"/>
          <p:cNvSpPr/>
          <p:nvPr/>
        </p:nvSpPr>
        <p:spPr>
          <a:xfrm>
            <a:off x="11106785" y="815657"/>
            <a:ext cx="235520" cy="0"/>
          </a:xfrm>
          <a:prstGeom prst="line">
            <a:avLst/>
          </a:prstGeom>
          <a:noFill/>
          <a:ln w="31750">
            <a:solidFill>
              <a:srgbClr val="056EE1"/>
            </a:solidFill>
            <a:prstDash val="solid"/>
            <a:headEnd type="none"/>
            <a:tailEnd type="none"/>
          </a:ln>
        </p:spPr>
      </p:sp>
      <p:sp>
        <p:nvSpPr>
          <p:cNvPr id="10" name="Shape 7"/>
          <p:cNvSpPr/>
          <p:nvPr/>
        </p:nvSpPr>
        <p:spPr>
          <a:xfrm>
            <a:off x="2725420" y="1268730"/>
            <a:ext cx="6598920" cy="1807845"/>
          </a:xfrm>
          <a:prstGeom prst="rect">
            <a:avLst/>
          </a:prstGeom>
          <a:solidFill>
            <a:srgbClr val="000000">
              <a:alpha val="0"/>
            </a:srgbClr>
          </a:solidFill>
        </p:spPr>
      </p:sp>
      <p:sp>
        <p:nvSpPr>
          <p:cNvPr id="11" name="Text 8"/>
          <p:cNvSpPr/>
          <p:nvPr/>
        </p:nvSpPr>
        <p:spPr>
          <a:xfrm>
            <a:off x="2725420" y="1268730"/>
            <a:ext cx="6598920" cy="1807845"/>
          </a:xfrm>
          <a:prstGeom prst="rect">
            <a:avLst/>
          </a:prstGeom>
          <a:noFill/>
        </p:spPr>
        <p:txBody>
          <a:bodyPr wrap="square" lIns="0" tIns="0" rIns="0" bIns="0" rtlCol="0" anchor="t"/>
          <a:lstStyle/>
          <a:p>
            <a:pPr algn="ctr">
              <a:lnSpc>
                <a:spcPct val="100000"/>
              </a:lnSpc>
            </a:pPr>
            <a:r>
              <a:rPr lang="en-US" sz="12000" dirty="0">
                <a:solidFill>
                  <a:srgbClr val="056EE1"/>
                </a:solidFill>
                <a:latin typeface="MiSans" panose="00000500000000000000" pitchFamily="34" charset="-122"/>
                <a:ea typeface="MiSans" panose="00000500000000000000" pitchFamily="34" charset="-122"/>
                <a:cs typeface="MiSans" panose="00000500000000000000" pitchFamily="34" charset="-120"/>
              </a:rPr>
              <a:t>04</a:t>
            </a:r>
            <a:endParaRPr lang="en-US" sz="1600"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0">
          <a:gsLst>
            <a:gs pos="0">
              <a:srgbClr val="FFFFFF"/>
            </a:gs>
            <a:gs pos="28000">
              <a:srgbClr val="FFFFFF"/>
            </a:gs>
            <a:gs pos="100000">
              <a:srgbClr val="DDF0FE"/>
            </a:gs>
          </a:gsLst>
          <a:lin ang="2700000" scaled="1"/>
        </a:gradFill>
        <a:effectLst/>
      </p:bgPr>
    </p:bg>
    <p:spTree>
      <p:nvGrpSpPr>
        <p:cNvPr id="1" name=""/>
        <p:cNvGrpSpPr/>
        <p:nvPr/>
      </p:nvGrpSpPr>
      <p:grpSpPr>
        <a:xfrm>
          <a:off x="0" y="0"/>
          <a:ext cx="0" cy="0"/>
          <a:chOff x="0" y="0"/>
          <a:chExt cx="0" cy="0"/>
        </a:xfrm>
      </p:grpSpPr>
      <p:sp>
        <p:nvSpPr>
          <p:cNvPr id="2" name="Shape 0"/>
          <p:cNvSpPr/>
          <p:nvPr/>
        </p:nvSpPr>
        <p:spPr>
          <a:xfrm>
            <a:off x="-14605" y="5470525"/>
            <a:ext cx="12221210" cy="1386840"/>
          </a:xfrm>
          <a:prstGeom prst="roundRect">
            <a:avLst>
              <a:gd name="adj" fmla="val 0"/>
            </a:avLst>
          </a:prstGeom>
          <a:solidFill>
            <a:srgbClr val="004CC0"/>
          </a:solidFill>
        </p:spPr>
      </p:sp>
      <p:sp>
        <p:nvSpPr>
          <p:cNvPr id="3" name="Shape 1"/>
          <p:cNvSpPr/>
          <p:nvPr/>
        </p:nvSpPr>
        <p:spPr>
          <a:xfrm>
            <a:off x="760730" y="1472565"/>
            <a:ext cx="3170555" cy="4673600"/>
          </a:xfrm>
          <a:prstGeom prst="roundRect">
            <a:avLst>
              <a:gd name="adj" fmla="val 5503"/>
            </a:avLst>
          </a:prstGeom>
          <a:solidFill>
            <a:srgbClr val="FFFFFF"/>
          </a:solidFill>
          <a:ln w="19050">
            <a:solidFill>
              <a:srgbClr val="004CC0"/>
            </a:solidFill>
            <a:prstDash val="solid"/>
          </a:ln>
        </p:spPr>
      </p:sp>
      <p:sp>
        <p:nvSpPr>
          <p:cNvPr id="4" name="Shape 2"/>
          <p:cNvSpPr/>
          <p:nvPr/>
        </p:nvSpPr>
        <p:spPr>
          <a:xfrm>
            <a:off x="1743075" y="1701800"/>
            <a:ext cx="1206543" cy="1192530"/>
          </a:xfrm>
          <a:prstGeom prst="ellipse">
            <a:avLst/>
          </a:prstGeom>
          <a:solidFill>
            <a:srgbClr val="004CC0"/>
          </a:solidFill>
        </p:spPr>
      </p:sp>
      <p:pic>
        <p:nvPicPr>
          <p:cNvPr id="5" name="Image 0" descr="https://kimi-img.moonshot.cn/pub/slides/slides_tmpl/image/25-10-09-17:19:43-d3jnsbos8jdo4os5dm6g.svg"/>
          <p:cNvPicPr>
            <a:picLocks noChangeAspect="1"/>
          </p:cNvPicPr>
          <p:nvPr/>
        </p:nvPicPr>
        <p:blipFill>
          <a:blip r:embed="rId1">
            <a:extLst>
              <a:ext uri="{96DAC541-7B7A-43D3-8B79-37D633B846F1}">
                <asvg:svgBlip xmlns:asvg="http://schemas.microsoft.com/office/drawing/2016/SVG/main" r:embed="rId2"/>
              </a:ext>
            </a:extLst>
          </a:blip>
          <a:srcRect l="50" t="644" r="-50" b="644"/>
          <a:stretch>
            <a:fillRect/>
          </a:stretch>
        </p:blipFill>
        <p:spPr>
          <a:xfrm>
            <a:off x="2057766" y="2013160"/>
            <a:ext cx="577160" cy="570488"/>
          </a:xfrm>
          <a:prstGeom prst="rect">
            <a:avLst/>
          </a:prstGeom>
        </p:spPr>
      </p:pic>
      <p:sp>
        <p:nvSpPr>
          <p:cNvPr id="6" name="Shape 3"/>
          <p:cNvSpPr/>
          <p:nvPr/>
        </p:nvSpPr>
        <p:spPr>
          <a:xfrm>
            <a:off x="4380865" y="1472565"/>
            <a:ext cx="3170555" cy="4673600"/>
          </a:xfrm>
          <a:prstGeom prst="roundRect">
            <a:avLst>
              <a:gd name="adj" fmla="val 5503"/>
            </a:avLst>
          </a:prstGeom>
          <a:solidFill>
            <a:srgbClr val="FFFFFF"/>
          </a:solidFill>
          <a:ln w="19050">
            <a:solidFill>
              <a:srgbClr val="004CC0"/>
            </a:solidFill>
            <a:prstDash val="solid"/>
          </a:ln>
        </p:spPr>
      </p:sp>
      <p:sp>
        <p:nvSpPr>
          <p:cNvPr id="7" name="Shape 4"/>
          <p:cNvSpPr/>
          <p:nvPr/>
        </p:nvSpPr>
        <p:spPr>
          <a:xfrm>
            <a:off x="5362575" y="1701800"/>
            <a:ext cx="1206500" cy="1192530"/>
          </a:xfrm>
          <a:prstGeom prst="ellipse">
            <a:avLst/>
          </a:prstGeom>
          <a:solidFill>
            <a:srgbClr val="004CC0"/>
          </a:solidFill>
        </p:spPr>
      </p:sp>
      <p:pic>
        <p:nvPicPr>
          <p:cNvPr id="8" name="Image 1" descr="https://kimi-img.moonshot.cn/pub/slides/slides_tmpl/image/25-10-09-17:19:43-d3jnsbos8jdo4os5dm70.png"/>
          <p:cNvPicPr>
            <a:picLocks noChangeAspect="1"/>
          </p:cNvPicPr>
          <p:nvPr/>
        </p:nvPicPr>
        <p:blipFill>
          <a:blip r:embed="rId3"/>
          <a:srcRect l="59" t="-59" r="59" b="59"/>
          <a:stretch>
            <a:fillRect/>
          </a:stretch>
        </p:blipFill>
        <p:spPr>
          <a:xfrm>
            <a:off x="5677255" y="2013160"/>
            <a:ext cx="577140" cy="570488"/>
          </a:xfrm>
          <a:prstGeom prst="rect">
            <a:avLst/>
          </a:prstGeom>
        </p:spPr>
      </p:pic>
      <p:sp>
        <p:nvSpPr>
          <p:cNvPr id="9" name="Shape 5"/>
          <p:cNvSpPr/>
          <p:nvPr/>
        </p:nvSpPr>
        <p:spPr>
          <a:xfrm>
            <a:off x="8000365" y="1472565"/>
            <a:ext cx="3170555" cy="4673600"/>
          </a:xfrm>
          <a:prstGeom prst="roundRect">
            <a:avLst>
              <a:gd name="adj" fmla="val 5503"/>
            </a:avLst>
          </a:prstGeom>
          <a:solidFill>
            <a:srgbClr val="FFFFFF"/>
          </a:solidFill>
          <a:ln w="19050">
            <a:solidFill>
              <a:srgbClr val="004CC0"/>
            </a:solidFill>
            <a:prstDash val="solid"/>
          </a:ln>
        </p:spPr>
      </p:sp>
      <p:sp>
        <p:nvSpPr>
          <p:cNvPr id="10" name="Shape 6"/>
          <p:cNvSpPr/>
          <p:nvPr/>
        </p:nvSpPr>
        <p:spPr>
          <a:xfrm>
            <a:off x="8982710" y="1701800"/>
            <a:ext cx="1206500" cy="1192530"/>
          </a:xfrm>
          <a:prstGeom prst="ellipse">
            <a:avLst/>
          </a:prstGeom>
          <a:solidFill>
            <a:srgbClr val="004CC0"/>
          </a:solidFill>
        </p:spPr>
      </p:sp>
      <p:pic>
        <p:nvPicPr>
          <p:cNvPr id="11" name="Image 2" descr="https://kimi-img.moonshot.cn/pub/slides/slides_tmpl/image/25-10-09-17:19:43-d3jnsbos8jdo4os5dm7g.png"/>
          <p:cNvPicPr>
            <a:picLocks noChangeAspect="1"/>
          </p:cNvPicPr>
          <p:nvPr/>
        </p:nvPicPr>
        <p:blipFill>
          <a:blip r:embed="rId4"/>
          <a:srcRect l="59" t="-59" r="59" b="59"/>
          <a:stretch>
            <a:fillRect/>
          </a:stretch>
        </p:blipFill>
        <p:spPr>
          <a:xfrm>
            <a:off x="9297390" y="2013160"/>
            <a:ext cx="577140" cy="570488"/>
          </a:xfrm>
          <a:prstGeom prst="rect">
            <a:avLst/>
          </a:prstGeom>
        </p:spPr>
      </p:pic>
      <p:sp>
        <p:nvSpPr>
          <p:cNvPr id="12" name="Text 7"/>
          <p:cNvSpPr/>
          <p:nvPr/>
        </p:nvSpPr>
        <p:spPr>
          <a:xfrm>
            <a:off x="447040" y="225425"/>
            <a:ext cx="10361930" cy="953135"/>
          </a:xfrm>
          <a:prstGeom prst="rect">
            <a:avLst/>
          </a:prstGeom>
          <a:noFill/>
        </p:spPr>
        <p:txBody>
          <a:bodyPr wrap="square" lIns="91440" tIns="45720" rIns="91440" bIns="45720" rtlCol="0" anchor="t">
            <a:spAutoFit/>
          </a:bodyPr>
          <a:lstStyle/>
          <a:p>
            <a:pPr>
              <a:lnSpc>
                <a:spcPct val="100000"/>
              </a:lnSpc>
            </a:pPr>
            <a:r>
              <a:rPr lang="en-US" altLang="zh-CN" sz="2800" b="1" dirty="0">
                <a:solidFill>
                  <a:srgbClr val="000000"/>
                </a:solidFill>
                <a:latin typeface="MiSans" panose="00000500000000000000" pitchFamily="34" charset="-122"/>
                <a:ea typeface="MiSans" panose="00000500000000000000" pitchFamily="34" charset="-122"/>
                <a:cs typeface="MiSans" panose="00000500000000000000" pitchFamily="34" charset="-120"/>
              </a:rPr>
              <a:t>Leading enterprises take the lead in resource integration and the industry has entered a stage of orderly concentration</a:t>
            </a:r>
            <a:endParaRPr lang="en-US" altLang="zh-CN" sz="2800" b="1" dirty="0">
              <a:solidFill>
                <a:srgbClr val="000000"/>
              </a:solidFill>
              <a:latin typeface="MiSans" panose="00000500000000000000" pitchFamily="34" charset="-122"/>
              <a:ea typeface="MiSans" panose="00000500000000000000" pitchFamily="34" charset="-122"/>
              <a:cs typeface="MiSans" panose="00000500000000000000" pitchFamily="34" charset="-120"/>
            </a:endParaRPr>
          </a:p>
        </p:txBody>
      </p:sp>
      <p:sp>
        <p:nvSpPr>
          <p:cNvPr id="13" name="Shape 8"/>
          <p:cNvSpPr/>
          <p:nvPr/>
        </p:nvSpPr>
        <p:spPr>
          <a:xfrm>
            <a:off x="11106785" y="693737"/>
            <a:ext cx="235520" cy="0"/>
          </a:xfrm>
          <a:prstGeom prst="line">
            <a:avLst/>
          </a:prstGeom>
          <a:noFill/>
          <a:ln w="31750">
            <a:solidFill>
              <a:srgbClr val="004CC0"/>
            </a:solidFill>
            <a:prstDash val="solid"/>
            <a:headEnd type="none"/>
            <a:tailEnd type="none"/>
          </a:ln>
        </p:spPr>
      </p:sp>
      <p:sp>
        <p:nvSpPr>
          <p:cNvPr id="14" name="Shape 9"/>
          <p:cNvSpPr/>
          <p:nvPr/>
        </p:nvSpPr>
        <p:spPr>
          <a:xfrm>
            <a:off x="11106785" y="754697"/>
            <a:ext cx="235520" cy="0"/>
          </a:xfrm>
          <a:prstGeom prst="line">
            <a:avLst/>
          </a:prstGeom>
          <a:noFill/>
          <a:ln w="31750">
            <a:solidFill>
              <a:srgbClr val="004CC0"/>
            </a:solidFill>
            <a:prstDash val="solid"/>
            <a:headEnd type="none"/>
            <a:tailEnd type="none"/>
          </a:ln>
        </p:spPr>
      </p:sp>
      <p:sp>
        <p:nvSpPr>
          <p:cNvPr id="15" name="Shape 10"/>
          <p:cNvSpPr/>
          <p:nvPr/>
        </p:nvSpPr>
        <p:spPr>
          <a:xfrm>
            <a:off x="11106785" y="815657"/>
            <a:ext cx="235520" cy="0"/>
          </a:xfrm>
          <a:prstGeom prst="line">
            <a:avLst/>
          </a:prstGeom>
          <a:noFill/>
          <a:ln w="31750">
            <a:solidFill>
              <a:srgbClr val="004CC0"/>
            </a:solidFill>
            <a:prstDash val="solid"/>
            <a:headEnd type="none"/>
            <a:tailEnd type="none"/>
          </a:ln>
        </p:spPr>
      </p:sp>
      <p:sp>
        <p:nvSpPr>
          <p:cNvPr id="16" name="Text 11"/>
          <p:cNvSpPr/>
          <p:nvPr/>
        </p:nvSpPr>
        <p:spPr>
          <a:xfrm>
            <a:off x="813435" y="3009265"/>
            <a:ext cx="3117850" cy="669925"/>
          </a:xfrm>
          <a:prstGeom prst="rect">
            <a:avLst/>
          </a:prstGeom>
          <a:noFill/>
        </p:spPr>
        <p:txBody>
          <a:bodyPr wrap="square" lIns="91440" tIns="45720" rIns="91440" bIns="45720" rtlCol="0" anchor="ctr"/>
          <a:lstStyle/>
          <a:p>
            <a:pPr algn="ctr">
              <a:lnSpc>
                <a:spcPct val="100000"/>
              </a:lnSpc>
            </a:pPr>
            <a:r>
              <a:rPr lang="en-US" altLang="zh-CN" sz="1600" dirty="0">
                <a:solidFill>
                  <a:srgbClr val="004CC0"/>
                </a:solidFill>
                <a:latin typeface="MiSans" panose="00000500000000000000" pitchFamily="34" charset="-122"/>
                <a:ea typeface="MiSans" panose="00000500000000000000" pitchFamily="34" charset="-122"/>
                <a:cs typeface="MiSans" panose="00000500000000000000" pitchFamily="34" charset="-120"/>
              </a:rPr>
              <a:t>Bind major downstream customers to stabilize demand</a:t>
            </a:r>
            <a:endParaRPr lang="en-US" altLang="zh-CN" sz="1600" dirty="0">
              <a:solidFill>
                <a:srgbClr val="004CC0"/>
              </a:solidFill>
              <a:latin typeface="MiSans" panose="00000500000000000000" pitchFamily="34" charset="-122"/>
              <a:ea typeface="MiSans" panose="00000500000000000000" pitchFamily="34" charset="-122"/>
              <a:cs typeface="MiSans" panose="00000500000000000000" pitchFamily="34" charset="-120"/>
            </a:endParaRPr>
          </a:p>
        </p:txBody>
      </p:sp>
      <p:sp>
        <p:nvSpPr>
          <p:cNvPr id="17" name="Text 12"/>
          <p:cNvSpPr/>
          <p:nvPr/>
        </p:nvSpPr>
        <p:spPr>
          <a:xfrm>
            <a:off x="948055" y="3594100"/>
            <a:ext cx="2796540" cy="1383030"/>
          </a:xfrm>
          <a:prstGeom prst="rect">
            <a:avLst/>
          </a:prstGeom>
          <a:noFill/>
        </p:spPr>
        <p:txBody>
          <a:bodyPr wrap="square" lIns="91440" tIns="45720" rIns="91440" bIns="45720" rtlCol="0" anchor="t">
            <a:spAutoFit/>
          </a:bodyPr>
          <a:lstStyle/>
          <a:p>
            <a:pPr algn="just">
              <a:lnSpc>
                <a:spcPct val="120000"/>
              </a:lnSpc>
            </a:pPr>
            <a:r>
              <a:rPr lang="en-US" altLang="zh-CN" sz="1400" dirty="0">
                <a:solidFill>
                  <a:srgbClr val="000000"/>
                </a:solidFill>
                <a:latin typeface="MiSans" panose="00000500000000000000" pitchFamily="34" charset="-122"/>
                <a:ea typeface="MiSans" panose="00000500000000000000" pitchFamily="34" charset="-122"/>
                <a:cs typeface="MiSans" panose="00000500000000000000" pitchFamily="34" charset="-120"/>
              </a:rPr>
              <a:t>Leading enterprises deepen strategic cooperation with core downstream customers such as SOFC, consolidating the fundamental demand base.</a:t>
            </a:r>
            <a:endParaRPr lang="en-US" sz="1600" dirty="0"/>
          </a:p>
        </p:txBody>
      </p:sp>
      <p:sp>
        <p:nvSpPr>
          <p:cNvPr id="18" name="Text 13"/>
          <p:cNvSpPr/>
          <p:nvPr/>
        </p:nvSpPr>
        <p:spPr>
          <a:xfrm>
            <a:off x="4421505" y="3019425"/>
            <a:ext cx="3097530" cy="669925"/>
          </a:xfrm>
          <a:prstGeom prst="rect">
            <a:avLst/>
          </a:prstGeom>
          <a:noFill/>
        </p:spPr>
        <p:txBody>
          <a:bodyPr wrap="square" lIns="91440" tIns="45720" rIns="91440" bIns="45720" rtlCol="0" anchor="ctr"/>
          <a:lstStyle/>
          <a:p>
            <a:pPr algn="ctr">
              <a:lnSpc>
                <a:spcPct val="100000"/>
              </a:lnSpc>
            </a:pPr>
            <a:r>
              <a:rPr lang="en-US" altLang="zh-CN" sz="1400" dirty="0">
                <a:solidFill>
                  <a:srgbClr val="004CC0"/>
                </a:solidFill>
                <a:latin typeface="MiSans" panose="00000500000000000000" pitchFamily="34" charset="-122"/>
                <a:ea typeface="MiSans" panose="00000500000000000000" pitchFamily="34" charset="-122"/>
                <a:cs typeface="MiSans" panose="00000500000000000000" pitchFamily="34" charset="-120"/>
              </a:rPr>
              <a:t>Carry out mergers, acquisitions and equity participation to control upstream resources</a:t>
            </a:r>
            <a:endParaRPr lang="en-US" altLang="zh-CN" sz="1400" dirty="0">
              <a:solidFill>
                <a:srgbClr val="004CC0"/>
              </a:solidFill>
              <a:latin typeface="MiSans" panose="00000500000000000000" pitchFamily="34" charset="-122"/>
              <a:ea typeface="MiSans" panose="00000500000000000000" pitchFamily="34" charset="-122"/>
              <a:cs typeface="MiSans" panose="00000500000000000000" pitchFamily="34" charset="-120"/>
            </a:endParaRPr>
          </a:p>
        </p:txBody>
      </p:sp>
      <p:sp>
        <p:nvSpPr>
          <p:cNvPr id="19" name="Text 14"/>
          <p:cNvSpPr/>
          <p:nvPr/>
        </p:nvSpPr>
        <p:spPr>
          <a:xfrm>
            <a:off x="4567555" y="3665220"/>
            <a:ext cx="2796540" cy="2416810"/>
          </a:xfrm>
          <a:prstGeom prst="rect">
            <a:avLst/>
          </a:prstGeom>
          <a:noFill/>
        </p:spPr>
        <p:txBody>
          <a:bodyPr wrap="square" lIns="91440" tIns="45720" rIns="91440" bIns="45720" rtlCol="0" anchor="t">
            <a:spAutoFit/>
          </a:bodyPr>
          <a:lstStyle/>
          <a:p>
            <a:pPr algn="just">
              <a:lnSpc>
                <a:spcPct val="120000"/>
              </a:lnSpc>
            </a:pPr>
            <a:r>
              <a:rPr lang="en-US" altLang="zh-CN" sz="1400" dirty="0">
                <a:solidFill>
                  <a:srgbClr val="000000"/>
                </a:solidFill>
                <a:latin typeface="MiSans" panose="00000500000000000000" pitchFamily="34" charset="-122"/>
                <a:ea typeface="MiSans" panose="00000500000000000000" pitchFamily="34" charset="-122"/>
                <a:cs typeface="MiSans" panose="00000500000000000000" pitchFamily="34" charset="-120"/>
              </a:rPr>
              <a:t>By conducting mergers, acquisitions or equity participation in SMEs with scandium resources, leading enterprises extend their business layout upstream, and strengthen their bargaining power over raw materials as well as supply security.</a:t>
            </a:r>
            <a:endParaRPr lang="en-US" sz="1600" dirty="0"/>
          </a:p>
        </p:txBody>
      </p:sp>
      <p:sp>
        <p:nvSpPr>
          <p:cNvPr id="20" name="Text 15"/>
          <p:cNvSpPr/>
          <p:nvPr/>
        </p:nvSpPr>
        <p:spPr>
          <a:xfrm>
            <a:off x="8008620" y="3019425"/>
            <a:ext cx="3100705" cy="669925"/>
          </a:xfrm>
          <a:prstGeom prst="rect">
            <a:avLst/>
          </a:prstGeom>
          <a:noFill/>
        </p:spPr>
        <p:txBody>
          <a:bodyPr wrap="square" lIns="91440" tIns="45720" rIns="91440" bIns="45720" rtlCol="0" anchor="ctr"/>
          <a:lstStyle/>
          <a:p>
            <a:pPr algn="ctr">
              <a:lnSpc>
                <a:spcPct val="100000"/>
              </a:lnSpc>
            </a:pPr>
            <a:r>
              <a:rPr lang="en-US" altLang="zh-CN" sz="1400" dirty="0">
                <a:solidFill>
                  <a:srgbClr val="004CC0"/>
                </a:solidFill>
                <a:latin typeface="MiSans" panose="00000500000000000000" pitchFamily="34" charset="-122"/>
                <a:ea typeface="MiSans" panose="00000500000000000000" pitchFamily="34" charset="-122"/>
                <a:cs typeface="MiSans" panose="00000500000000000000" pitchFamily="34" charset="-120"/>
              </a:rPr>
              <a:t>The rise of industry concentration ratio drives market prices to gradually stabilize</a:t>
            </a:r>
            <a:endParaRPr lang="en-US" altLang="zh-CN" sz="1400" dirty="0">
              <a:solidFill>
                <a:srgbClr val="004CC0"/>
              </a:solidFill>
              <a:latin typeface="MiSans" panose="00000500000000000000" pitchFamily="34" charset="-122"/>
              <a:ea typeface="MiSans" panose="00000500000000000000" pitchFamily="34" charset="-122"/>
              <a:cs typeface="MiSans" panose="00000500000000000000" pitchFamily="34" charset="-120"/>
            </a:endParaRPr>
          </a:p>
        </p:txBody>
      </p:sp>
      <p:sp>
        <p:nvSpPr>
          <p:cNvPr id="21" name="Text 16"/>
          <p:cNvSpPr/>
          <p:nvPr/>
        </p:nvSpPr>
        <p:spPr>
          <a:xfrm>
            <a:off x="8187690" y="3665220"/>
            <a:ext cx="2796540" cy="2416810"/>
          </a:xfrm>
          <a:prstGeom prst="rect">
            <a:avLst/>
          </a:prstGeom>
          <a:noFill/>
        </p:spPr>
        <p:txBody>
          <a:bodyPr wrap="square" lIns="91440" tIns="45720" rIns="91440" bIns="45720" rtlCol="0" anchor="t">
            <a:spAutoFit/>
          </a:bodyPr>
          <a:lstStyle/>
          <a:p>
            <a:pPr algn="just">
              <a:lnSpc>
                <a:spcPct val="120000"/>
              </a:lnSpc>
            </a:pPr>
            <a:r>
              <a:rPr lang="en-US" altLang="zh-CN" sz="1400" dirty="0">
                <a:solidFill>
                  <a:srgbClr val="000000"/>
                </a:solidFill>
                <a:latin typeface="MiSans" panose="00000500000000000000" pitchFamily="34" charset="-122"/>
                <a:ea typeface="MiSans" panose="00000500000000000000" pitchFamily="34" charset="-122"/>
                <a:cs typeface="MiSans" panose="00000500000000000000" pitchFamily="34" charset="-120"/>
              </a:rPr>
              <a:t>Upon the completion of resource integration, the industry has entered a phase of orderly concentration where the strong grow stronger. Malignant competition has eased, and the pricing system is moving toward stable and sound development.</a:t>
            </a:r>
            <a:endParaRPr lang="en-US" sz="1600"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0">
          <a:gsLst>
            <a:gs pos="0">
              <a:srgbClr val="FFFFFF"/>
            </a:gs>
            <a:gs pos="28000">
              <a:srgbClr val="FFFFFF"/>
            </a:gs>
            <a:gs pos="100000">
              <a:srgbClr val="DDF0FE"/>
            </a:gs>
          </a:gsLst>
          <a:lin ang="2700000" scaled="1"/>
        </a:gradFill>
        <a:effectLst/>
      </p:bgPr>
    </p:bg>
    <p:spTree>
      <p:nvGrpSpPr>
        <p:cNvPr id="1" name=""/>
        <p:cNvGrpSpPr/>
        <p:nvPr/>
      </p:nvGrpSpPr>
      <p:grpSpPr>
        <a:xfrm>
          <a:off x="0" y="0"/>
          <a:ext cx="0" cy="0"/>
          <a:chOff x="0" y="0"/>
          <a:chExt cx="0" cy="0"/>
        </a:xfrm>
      </p:grpSpPr>
      <p:sp>
        <p:nvSpPr>
          <p:cNvPr id="2" name="Shape 0"/>
          <p:cNvSpPr/>
          <p:nvPr>
            <p:custDataLst>
              <p:tags r:id="rId1"/>
            </p:custDataLst>
          </p:nvPr>
        </p:nvSpPr>
        <p:spPr>
          <a:xfrm flipH="1" flipV="1">
            <a:off x="6171957" y="1422400"/>
            <a:ext cx="5348515" cy="4749800"/>
          </a:xfrm>
          <a:prstGeom prst="round2DiagRect">
            <a:avLst>
              <a:gd name="adj1" fmla="val 16667"/>
              <a:gd name="adj2" fmla="val 0"/>
            </a:avLst>
          </a:prstGeom>
          <a:solidFill>
            <a:srgbClr val="1D3EBF"/>
          </a:solidFill>
        </p:spPr>
      </p:sp>
      <p:sp>
        <p:nvSpPr>
          <p:cNvPr id="3" name="Shape 1"/>
          <p:cNvSpPr/>
          <p:nvPr>
            <p:custDataLst>
              <p:tags r:id="rId2"/>
            </p:custDataLst>
          </p:nvPr>
        </p:nvSpPr>
        <p:spPr>
          <a:xfrm flipV="1">
            <a:off x="671527" y="1422400"/>
            <a:ext cx="5348515" cy="4749800"/>
          </a:xfrm>
          <a:prstGeom prst="round2DiagRect">
            <a:avLst>
              <a:gd name="adj1" fmla="val 16667"/>
              <a:gd name="adj2" fmla="val 0"/>
            </a:avLst>
          </a:prstGeom>
          <a:solidFill>
            <a:srgbClr val="FFFFFF"/>
          </a:solidFill>
          <a:ln w="19050">
            <a:solidFill>
              <a:srgbClr val="004CC0"/>
            </a:solidFill>
            <a:prstDash val="solid"/>
          </a:ln>
        </p:spPr>
      </p:sp>
      <p:sp>
        <p:nvSpPr>
          <p:cNvPr id="4" name="Text 2"/>
          <p:cNvSpPr/>
          <p:nvPr/>
        </p:nvSpPr>
        <p:spPr>
          <a:xfrm>
            <a:off x="396240" y="259080"/>
            <a:ext cx="10294620" cy="953135"/>
          </a:xfrm>
          <a:prstGeom prst="rect">
            <a:avLst/>
          </a:prstGeom>
          <a:noFill/>
        </p:spPr>
        <p:txBody>
          <a:bodyPr wrap="square" lIns="91440" tIns="45720" rIns="91440" bIns="45720" rtlCol="0" anchor="t">
            <a:spAutoFit/>
          </a:bodyPr>
          <a:lstStyle/>
          <a:p>
            <a:pPr>
              <a:lnSpc>
                <a:spcPct val="100000"/>
              </a:lnSpc>
            </a:pPr>
            <a:r>
              <a:rPr lang="en-US" altLang="zh-CN" sz="2800" b="1" dirty="0">
                <a:solidFill>
                  <a:srgbClr val="000000"/>
                </a:solidFill>
                <a:latin typeface="MiSans" panose="00000500000000000000" pitchFamily="34" charset="-122"/>
                <a:ea typeface="MiSans" panose="00000500000000000000" pitchFamily="34" charset="-122"/>
                <a:cs typeface="MiSans" panose="00000500000000000000" pitchFamily="34" charset="-120"/>
              </a:rPr>
              <a:t>Weaker-than-expected demand triggers industrial reshuffling</a:t>
            </a:r>
            <a:endParaRPr lang="en-US" altLang="zh-CN" sz="2800" b="1" dirty="0">
              <a:solidFill>
                <a:srgbClr val="000000"/>
              </a:solidFill>
              <a:latin typeface="MiSans" panose="00000500000000000000" pitchFamily="34" charset="-122"/>
              <a:ea typeface="MiSans" panose="00000500000000000000" pitchFamily="34" charset="-122"/>
              <a:cs typeface="MiSans" panose="00000500000000000000" pitchFamily="34" charset="-120"/>
            </a:endParaRPr>
          </a:p>
          <a:p>
            <a:pPr>
              <a:lnSpc>
                <a:spcPct val="100000"/>
              </a:lnSpc>
            </a:pPr>
            <a:r>
              <a:rPr lang="en-US" altLang="zh-CN" sz="2800" b="1" dirty="0">
                <a:solidFill>
                  <a:srgbClr val="000000"/>
                </a:solidFill>
                <a:latin typeface="MiSans" panose="00000500000000000000" pitchFamily="34" charset="-122"/>
                <a:ea typeface="MiSans" panose="00000500000000000000" pitchFamily="34" charset="-122"/>
                <a:cs typeface="MiSans" panose="00000500000000000000" pitchFamily="34" charset="-120"/>
              </a:rPr>
              <a:t>and the survival of the fittest rebuilds market equilibrium</a:t>
            </a:r>
            <a:endParaRPr lang="en-US" altLang="zh-CN" sz="2800" b="1" dirty="0">
              <a:solidFill>
                <a:srgbClr val="000000"/>
              </a:solidFill>
              <a:latin typeface="MiSans" panose="00000500000000000000" pitchFamily="34" charset="-122"/>
              <a:ea typeface="MiSans" panose="00000500000000000000" pitchFamily="34" charset="-122"/>
              <a:cs typeface="MiSans" panose="00000500000000000000" pitchFamily="34" charset="-120"/>
            </a:endParaRPr>
          </a:p>
        </p:txBody>
      </p:sp>
      <p:sp>
        <p:nvSpPr>
          <p:cNvPr id="5" name="Shape 3"/>
          <p:cNvSpPr/>
          <p:nvPr/>
        </p:nvSpPr>
        <p:spPr>
          <a:xfrm>
            <a:off x="11106785" y="693737"/>
            <a:ext cx="235520" cy="0"/>
          </a:xfrm>
          <a:prstGeom prst="line">
            <a:avLst/>
          </a:prstGeom>
          <a:noFill/>
          <a:ln w="31750">
            <a:solidFill>
              <a:srgbClr val="004CC0"/>
            </a:solidFill>
            <a:prstDash val="solid"/>
            <a:headEnd type="none"/>
            <a:tailEnd type="none"/>
          </a:ln>
        </p:spPr>
      </p:sp>
      <p:sp>
        <p:nvSpPr>
          <p:cNvPr id="6" name="Shape 4"/>
          <p:cNvSpPr/>
          <p:nvPr/>
        </p:nvSpPr>
        <p:spPr>
          <a:xfrm>
            <a:off x="11106785" y="754697"/>
            <a:ext cx="235520" cy="0"/>
          </a:xfrm>
          <a:prstGeom prst="line">
            <a:avLst/>
          </a:prstGeom>
          <a:noFill/>
          <a:ln w="31750">
            <a:solidFill>
              <a:srgbClr val="004CC0"/>
            </a:solidFill>
            <a:prstDash val="solid"/>
            <a:headEnd type="none"/>
            <a:tailEnd type="none"/>
          </a:ln>
        </p:spPr>
      </p:sp>
      <p:sp>
        <p:nvSpPr>
          <p:cNvPr id="7" name="Shape 5"/>
          <p:cNvSpPr/>
          <p:nvPr/>
        </p:nvSpPr>
        <p:spPr>
          <a:xfrm>
            <a:off x="11106785" y="815657"/>
            <a:ext cx="235520" cy="0"/>
          </a:xfrm>
          <a:prstGeom prst="line">
            <a:avLst/>
          </a:prstGeom>
          <a:noFill/>
          <a:ln w="31750">
            <a:solidFill>
              <a:srgbClr val="004CC0"/>
            </a:solidFill>
            <a:prstDash val="solid"/>
            <a:headEnd type="none"/>
            <a:tailEnd type="none"/>
          </a:ln>
        </p:spPr>
      </p:sp>
      <p:sp>
        <p:nvSpPr>
          <p:cNvPr id="8" name="Text 6"/>
          <p:cNvSpPr/>
          <p:nvPr>
            <p:custDataLst>
              <p:tags r:id="rId3"/>
            </p:custDataLst>
          </p:nvPr>
        </p:nvSpPr>
        <p:spPr>
          <a:xfrm>
            <a:off x="1044961" y="1695739"/>
            <a:ext cx="4285712" cy="1198880"/>
          </a:xfrm>
          <a:prstGeom prst="rect">
            <a:avLst/>
          </a:prstGeom>
          <a:noFill/>
        </p:spPr>
        <p:txBody>
          <a:bodyPr wrap="square" lIns="91440" tIns="45720" rIns="91440" bIns="45720" rtlCol="0" anchor="ctr">
            <a:spAutoFit/>
          </a:bodyPr>
          <a:lstStyle/>
          <a:p>
            <a:pPr algn="just">
              <a:lnSpc>
                <a:spcPct val="100000"/>
              </a:lnSpc>
            </a:pPr>
            <a:r>
              <a:rPr lang="en-US" altLang="zh-CN" sz="2400" dirty="0">
                <a:solidFill>
                  <a:srgbClr val="1D3EBF"/>
                </a:solidFill>
                <a:latin typeface="MiSans" panose="00000500000000000000" pitchFamily="34" charset="-122"/>
                <a:ea typeface="MiSans" panose="00000500000000000000" pitchFamily="34" charset="-122"/>
                <a:cs typeface="MiSans" panose="00000500000000000000" pitchFamily="34" charset="-120"/>
              </a:rPr>
              <a:t>The price war has triggered a sharp decline in industrial profits</a:t>
            </a:r>
            <a:endParaRPr lang="en-US" altLang="zh-CN" sz="2400" dirty="0">
              <a:solidFill>
                <a:srgbClr val="1D3EBF"/>
              </a:solidFill>
              <a:latin typeface="MiSans" panose="00000500000000000000" pitchFamily="34" charset="-122"/>
              <a:ea typeface="MiSans" panose="00000500000000000000" pitchFamily="34" charset="-122"/>
              <a:cs typeface="MiSans" panose="00000500000000000000" pitchFamily="34" charset="-120"/>
            </a:endParaRPr>
          </a:p>
        </p:txBody>
      </p:sp>
      <p:sp>
        <p:nvSpPr>
          <p:cNvPr id="9" name="Text 7"/>
          <p:cNvSpPr/>
          <p:nvPr>
            <p:custDataLst>
              <p:tags r:id="rId4"/>
            </p:custDataLst>
          </p:nvPr>
        </p:nvSpPr>
        <p:spPr>
          <a:xfrm>
            <a:off x="1080309" y="2894305"/>
            <a:ext cx="4215624" cy="3169285"/>
          </a:xfrm>
          <a:prstGeom prst="rect">
            <a:avLst/>
          </a:prstGeom>
          <a:noFill/>
        </p:spPr>
        <p:txBody>
          <a:bodyPr wrap="square" lIns="91440" tIns="45720" rIns="91440" bIns="45720" rtlCol="0" anchor="t">
            <a:spAutoFit/>
          </a:bodyPr>
          <a:lstStyle/>
          <a:p>
            <a:pPr indent="0" algn="just" fontAlgn="auto">
              <a:lnSpc>
                <a:spcPct val="100000"/>
              </a:lnSpc>
            </a:pPr>
            <a:r>
              <a:rPr lang="en-US" altLang="zh-CN" sz="2000" dirty="0">
                <a:solidFill>
                  <a:srgbClr val="000000"/>
                </a:solidFill>
                <a:latin typeface="MiSans" panose="00000500000000000000" pitchFamily="34" charset="-122"/>
                <a:ea typeface="MiSans" panose="00000500000000000000" pitchFamily="34" charset="-122"/>
                <a:cs typeface="MiSans" panose="00000500000000000000" pitchFamily="34" charset="-120"/>
              </a:rPr>
              <a:t>If the growth rate of demand falls short of expectations, leading enterprises and SMEs will be embroiled in a full-scale price war. The overall profit margin of the industry will be drastically compressed, some enterprises will face the risk of cash flow rupture, and market clearing pressure will surge sharply.</a:t>
            </a:r>
            <a:endParaRPr lang="en-US" sz="1600" dirty="0"/>
          </a:p>
        </p:txBody>
      </p:sp>
      <p:sp>
        <p:nvSpPr>
          <p:cNvPr id="10" name="Text 8"/>
          <p:cNvSpPr/>
          <p:nvPr>
            <p:custDataLst>
              <p:tags r:id="rId5"/>
            </p:custDataLst>
          </p:nvPr>
        </p:nvSpPr>
        <p:spPr>
          <a:xfrm>
            <a:off x="6729384" y="1596044"/>
            <a:ext cx="4285712" cy="1014730"/>
          </a:xfrm>
          <a:prstGeom prst="rect">
            <a:avLst/>
          </a:prstGeom>
          <a:noFill/>
        </p:spPr>
        <p:txBody>
          <a:bodyPr wrap="square" lIns="91440" tIns="45720" rIns="91440" bIns="45720" rtlCol="0" anchor="ctr">
            <a:spAutoFit/>
          </a:bodyPr>
          <a:lstStyle/>
          <a:p>
            <a:pPr algn="just">
              <a:lnSpc>
                <a:spcPct val="100000"/>
              </a:lnSpc>
            </a:pPr>
            <a:r>
              <a:rPr lang="en-US" altLang="zh-CN" sz="2000" dirty="0">
                <a:solidFill>
                  <a:srgbClr val="FFFFFF"/>
                </a:solidFill>
                <a:latin typeface="MiSans" panose="00000500000000000000" pitchFamily="34" charset="-122"/>
                <a:ea typeface="MiSans" panose="00000500000000000000" pitchFamily="34" charset="-122"/>
                <a:cs typeface="MiSans" panose="00000500000000000000" pitchFamily="34" charset="-120"/>
              </a:rPr>
              <a:t>After industrial reshuffling, supply and demand regain balance and profitability recovers</a:t>
            </a:r>
            <a:endParaRPr lang="en-US" sz="2000" dirty="0">
              <a:solidFill>
                <a:srgbClr val="FFFFFF"/>
              </a:solidFill>
              <a:latin typeface="MiSans" panose="00000500000000000000" pitchFamily="34" charset="-122"/>
              <a:ea typeface="MiSans" panose="00000500000000000000" pitchFamily="34" charset="-122"/>
              <a:cs typeface="MiSans" panose="00000500000000000000" pitchFamily="34" charset="-120"/>
            </a:endParaRPr>
          </a:p>
        </p:txBody>
      </p:sp>
      <p:sp>
        <p:nvSpPr>
          <p:cNvPr id="11" name="Text 9"/>
          <p:cNvSpPr/>
          <p:nvPr>
            <p:custDataLst>
              <p:tags r:id="rId6"/>
            </p:custDataLst>
          </p:nvPr>
        </p:nvSpPr>
        <p:spPr>
          <a:xfrm>
            <a:off x="6799472" y="2610460"/>
            <a:ext cx="4215624" cy="3415030"/>
          </a:xfrm>
          <a:prstGeom prst="rect">
            <a:avLst/>
          </a:prstGeom>
          <a:noFill/>
        </p:spPr>
        <p:txBody>
          <a:bodyPr wrap="square" lIns="91440" tIns="45720" rIns="91440" bIns="45720" rtlCol="0" anchor="t">
            <a:spAutoFit/>
          </a:bodyPr>
          <a:lstStyle/>
          <a:p>
            <a:pPr indent="0" algn="just" fontAlgn="auto">
              <a:lnSpc>
                <a:spcPct val="100000"/>
              </a:lnSpc>
            </a:pPr>
            <a:r>
              <a:rPr lang="en-US" altLang="zh-CN" dirty="0">
                <a:solidFill>
                  <a:srgbClr val="FFFFFF"/>
                </a:solidFill>
                <a:latin typeface="MiSans" panose="00000500000000000000" pitchFamily="34" charset="-122"/>
                <a:ea typeface="MiSans" panose="00000500000000000000" pitchFamily="34" charset="-122"/>
                <a:cs typeface="MiSans" panose="00000500000000000000" pitchFamily="34" charset="-120"/>
              </a:rPr>
              <a:t>Leading enterprises achieve a turnaround against the industry downturn by virtue of their advantages in capital, technology and customer resources. Most small and medium-sized enterprises are forced to withdraw from the market due to cost inversion. After a reshuffle cycle of two to three years, supply and demand in the industry rebalance, and the profitability of surviving enterprises gradually recovers.</a:t>
            </a:r>
            <a:endParaRPr lang="en-US" altLang="zh-CN" dirty="0">
              <a:solidFill>
                <a:srgbClr val="FFFFFF"/>
              </a:solidFill>
              <a:latin typeface="MiSans" panose="00000500000000000000" pitchFamily="34" charset="-122"/>
              <a:ea typeface="MiSans" panose="00000500000000000000" pitchFamily="34" charset="-122"/>
              <a:cs typeface="MiSans" panose="00000500000000000000" pitchFamily="34" charset="-120"/>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0">
          <a:gsLst>
            <a:gs pos="0">
              <a:srgbClr val="FFFFFF"/>
            </a:gs>
            <a:gs pos="28000">
              <a:srgbClr val="FFFFFF"/>
            </a:gs>
            <a:gs pos="100000">
              <a:srgbClr val="DDF0FE"/>
            </a:gs>
          </a:gsLst>
          <a:lin ang="2700000" scaled="1"/>
        </a:gradFill>
        <a:effectLst/>
      </p:bgPr>
    </p:bg>
    <p:spTree>
      <p:nvGrpSpPr>
        <p:cNvPr id="1" name=""/>
        <p:cNvGrpSpPr/>
        <p:nvPr/>
      </p:nvGrpSpPr>
      <p:grpSpPr>
        <a:xfrm>
          <a:off x="0" y="0"/>
          <a:ext cx="0" cy="0"/>
          <a:chOff x="0" y="0"/>
          <a:chExt cx="0" cy="0"/>
        </a:xfrm>
      </p:grpSpPr>
      <p:pic>
        <p:nvPicPr>
          <p:cNvPr id="2" name="Image 0" descr="https://kimi-img.moonshot.cn/pub/slides/slides_tmpl/image/25-10-09-17:19:43-d3jnsbos8jdo4os5dm60.png"/>
          <p:cNvPicPr>
            <a:picLocks noChangeAspect="1"/>
          </p:cNvPicPr>
          <p:nvPr/>
        </p:nvPicPr>
        <p:blipFill>
          <a:blip r:embed="rId1"/>
          <a:stretch>
            <a:fillRect/>
          </a:stretch>
        </p:blipFill>
        <p:spPr>
          <a:xfrm>
            <a:off x="0" y="0"/>
            <a:ext cx="12192000" cy="1815465"/>
          </a:xfrm>
          <a:prstGeom prst="rect">
            <a:avLst/>
          </a:prstGeom>
        </p:spPr>
      </p:pic>
      <p:pic>
        <p:nvPicPr>
          <p:cNvPr id="3" name="Image 1" descr="https://kimi-img.moonshot.cn/pub/slides/slides_tmpl/image/25-10-09-17:19:43-d3jnsbos8jdo4os5dm50.png"/>
          <p:cNvPicPr>
            <a:picLocks noChangeAspect="1"/>
          </p:cNvPicPr>
          <p:nvPr/>
        </p:nvPicPr>
        <p:blipFill>
          <a:blip r:embed="rId2"/>
          <a:stretch>
            <a:fillRect/>
          </a:stretch>
        </p:blipFill>
        <p:spPr>
          <a:xfrm>
            <a:off x="606425" y="293370"/>
            <a:ext cx="1395730" cy="450850"/>
          </a:xfrm>
          <a:prstGeom prst="rect">
            <a:avLst/>
          </a:prstGeom>
        </p:spPr>
      </p:pic>
      <p:sp>
        <p:nvSpPr>
          <p:cNvPr id="4" name="Shape 0"/>
          <p:cNvSpPr/>
          <p:nvPr/>
        </p:nvSpPr>
        <p:spPr>
          <a:xfrm>
            <a:off x="848360" y="6346190"/>
            <a:ext cx="163338" cy="153035"/>
          </a:xfrm>
          <a:prstGeom prst="rect">
            <a:avLst/>
          </a:prstGeom>
          <a:solidFill>
            <a:srgbClr val="004CC0"/>
          </a:solidFill>
        </p:spPr>
      </p:sp>
      <p:sp>
        <p:nvSpPr>
          <p:cNvPr id="5" name="Shape 1"/>
          <p:cNvSpPr/>
          <p:nvPr/>
        </p:nvSpPr>
        <p:spPr>
          <a:xfrm>
            <a:off x="1122291" y="6346190"/>
            <a:ext cx="163338" cy="153035"/>
          </a:xfrm>
          <a:prstGeom prst="rect">
            <a:avLst/>
          </a:prstGeom>
          <a:solidFill>
            <a:srgbClr val="004CC0"/>
          </a:solidFill>
        </p:spPr>
      </p:sp>
      <p:sp>
        <p:nvSpPr>
          <p:cNvPr id="6" name="Shape 2"/>
          <p:cNvSpPr/>
          <p:nvPr/>
        </p:nvSpPr>
        <p:spPr>
          <a:xfrm>
            <a:off x="1396222" y="6346190"/>
            <a:ext cx="163338" cy="153035"/>
          </a:xfrm>
          <a:prstGeom prst="rect">
            <a:avLst/>
          </a:prstGeom>
          <a:solidFill>
            <a:srgbClr val="004CC0"/>
          </a:solidFill>
        </p:spPr>
      </p:sp>
      <p:sp>
        <p:nvSpPr>
          <p:cNvPr id="7" name="Text 3"/>
          <p:cNvSpPr/>
          <p:nvPr/>
        </p:nvSpPr>
        <p:spPr>
          <a:xfrm>
            <a:off x="443865" y="756920"/>
            <a:ext cx="11734165" cy="829945"/>
          </a:xfrm>
          <a:prstGeom prst="rect">
            <a:avLst/>
          </a:prstGeom>
          <a:noFill/>
        </p:spPr>
        <p:txBody>
          <a:bodyPr wrap="square" lIns="91440" tIns="45720" rIns="91440" bIns="45720" rtlCol="0" anchor="t">
            <a:spAutoFit/>
          </a:bodyPr>
          <a:lstStyle/>
          <a:p>
            <a:pPr>
              <a:lnSpc>
                <a:spcPct val="100000"/>
              </a:lnSpc>
            </a:pPr>
            <a:r>
              <a:rPr lang="en-US" altLang="zh-CN" sz="2400" b="1" dirty="0">
                <a:solidFill>
                  <a:srgbClr val="FFFFFF"/>
                </a:solidFill>
                <a:latin typeface="MiSans" panose="00000500000000000000" pitchFamily="34" charset="-122"/>
                <a:ea typeface="MiSans" panose="00000500000000000000" pitchFamily="34" charset="-122"/>
                <a:cs typeface="MiSans" panose="00000500000000000000" pitchFamily="34" charset="-120"/>
              </a:rPr>
              <a:t>National strategic resources are subject to unified state regulation and control, adopting quota-based production and targeted supply arrangements</a:t>
            </a:r>
            <a:endParaRPr lang="en-US" sz="2400" b="1" dirty="0">
              <a:solidFill>
                <a:srgbClr val="FFFFFF"/>
              </a:solidFill>
              <a:latin typeface="MiSans" panose="00000500000000000000" pitchFamily="34" charset="-122"/>
              <a:ea typeface="MiSans" panose="00000500000000000000" pitchFamily="34" charset="-122"/>
              <a:cs typeface="MiSans" panose="00000500000000000000" pitchFamily="34" charset="-120"/>
            </a:endParaRPr>
          </a:p>
        </p:txBody>
      </p:sp>
      <p:sp>
        <p:nvSpPr>
          <p:cNvPr id="8" name="Shape 4"/>
          <p:cNvSpPr/>
          <p:nvPr/>
        </p:nvSpPr>
        <p:spPr>
          <a:xfrm>
            <a:off x="351790" y="191770"/>
            <a:ext cx="76200" cy="1282065"/>
          </a:xfrm>
          <a:prstGeom prst="rect">
            <a:avLst/>
          </a:prstGeom>
          <a:solidFill>
            <a:srgbClr val="FFFFFF"/>
          </a:solidFill>
        </p:spPr>
      </p:sp>
      <p:sp>
        <p:nvSpPr>
          <p:cNvPr id="9" name="Shape 5"/>
          <p:cNvSpPr/>
          <p:nvPr/>
        </p:nvSpPr>
        <p:spPr>
          <a:xfrm>
            <a:off x="915670" y="2287905"/>
            <a:ext cx="10361295" cy="3719830"/>
          </a:xfrm>
          <a:prstGeom prst="roundRect">
            <a:avLst>
              <a:gd name="adj" fmla="val 6943"/>
            </a:avLst>
          </a:prstGeom>
          <a:solidFill>
            <a:srgbClr val="004CC0"/>
          </a:solidFill>
        </p:spPr>
      </p:sp>
      <p:sp>
        <p:nvSpPr>
          <p:cNvPr id="10" name="Shape 6"/>
          <p:cNvSpPr/>
          <p:nvPr/>
        </p:nvSpPr>
        <p:spPr>
          <a:xfrm>
            <a:off x="4453255" y="2034540"/>
            <a:ext cx="3286760" cy="4281170"/>
          </a:xfrm>
          <a:prstGeom prst="roundRect">
            <a:avLst>
              <a:gd name="adj" fmla="val 6943"/>
            </a:avLst>
          </a:prstGeom>
          <a:solidFill>
            <a:srgbClr val="FFFFFF"/>
          </a:solidFill>
          <a:ln w="19050">
            <a:solidFill>
              <a:srgbClr val="004CC0"/>
            </a:solidFill>
            <a:prstDash val="solid"/>
          </a:ln>
        </p:spPr>
      </p:sp>
      <p:sp>
        <p:nvSpPr>
          <p:cNvPr id="11" name="Text 7"/>
          <p:cNvSpPr/>
          <p:nvPr>
            <p:custDataLst>
              <p:tags r:id="rId3"/>
            </p:custDataLst>
          </p:nvPr>
        </p:nvSpPr>
        <p:spPr>
          <a:xfrm>
            <a:off x="1010920" y="2560955"/>
            <a:ext cx="3391535" cy="1198880"/>
          </a:xfrm>
          <a:prstGeom prst="rect">
            <a:avLst/>
          </a:prstGeom>
          <a:noFill/>
        </p:spPr>
        <p:txBody>
          <a:bodyPr wrap="square" lIns="91440" tIns="45720" rIns="91440" bIns="45720" rtlCol="0" anchor="ctr">
            <a:spAutoFit/>
          </a:bodyPr>
          <a:lstStyle/>
          <a:p>
            <a:pPr algn="just">
              <a:lnSpc>
                <a:spcPct val="100000"/>
              </a:lnSpc>
            </a:pPr>
            <a:r>
              <a:rPr lang="en-US" altLang="zh-CN" dirty="0">
                <a:solidFill>
                  <a:srgbClr val="FFFFFF"/>
                </a:solidFill>
                <a:latin typeface="MiSans" panose="00000500000000000000" pitchFamily="34" charset="-122"/>
                <a:ea typeface="MiSans" panose="00000500000000000000" pitchFamily="34" charset="-122"/>
                <a:cs typeface="MiSans" panose="00000500000000000000" pitchFamily="34" charset="-120"/>
              </a:rPr>
              <a:t>State-owned capital platforms take the lead in production capacity acquisition and reserve</a:t>
            </a:r>
            <a:endParaRPr lang="en-US" altLang="zh-CN" dirty="0">
              <a:solidFill>
                <a:srgbClr val="FFFFFF"/>
              </a:solidFill>
              <a:latin typeface="MiSans" panose="00000500000000000000" pitchFamily="34" charset="-122"/>
              <a:ea typeface="MiSans" panose="00000500000000000000" pitchFamily="34" charset="-122"/>
              <a:cs typeface="MiSans" panose="00000500000000000000" pitchFamily="34" charset="-120"/>
            </a:endParaRPr>
          </a:p>
        </p:txBody>
      </p:sp>
      <p:sp>
        <p:nvSpPr>
          <p:cNvPr id="12" name="Text 8"/>
          <p:cNvSpPr/>
          <p:nvPr>
            <p:custDataLst>
              <p:tags r:id="rId4"/>
            </p:custDataLst>
          </p:nvPr>
        </p:nvSpPr>
        <p:spPr>
          <a:xfrm>
            <a:off x="1018540" y="3975100"/>
            <a:ext cx="3383915" cy="1599565"/>
          </a:xfrm>
          <a:prstGeom prst="rect">
            <a:avLst/>
          </a:prstGeom>
          <a:noFill/>
        </p:spPr>
        <p:txBody>
          <a:bodyPr wrap="square" lIns="91440" tIns="45720" rIns="91440" bIns="45720" rtlCol="0" anchor="t">
            <a:spAutoFit/>
          </a:bodyPr>
          <a:lstStyle/>
          <a:p>
            <a:pPr indent="0" algn="just" fontAlgn="auto">
              <a:lnSpc>
                <a:spcPct val="100000"/>
              </a:lnSpc>
            </a:pPr>
            <a:r>
              <a:rPr lang="en-US" altLang="zh-CN" sz="1400" dirty="0">
                <a:solidFill>
                  <a:srgbClr val="FFFFFF"/>
                </a:solidFill>
                <a:latin typeface="MiSans" panose="00000500000000000000" pitchFamily="34" charset="-122"/>
                <a:ea typeface="MiSans" panose="00000500000000000000" pitchFamily="34" charset="-122"/>
                <a:cs typeface="MiSans" panose="00000500000000000000" pitchFamily="34" charset="-120"/>
              </a:rPr>
              <a:t>The state may acquire and stockpile major production capacity through state-owned capital platforms or central SOE integration funds, and incorporate scandium into the national strategic resource management system.</a:t>
            </a:r>
            <a:endParaRPr lang="en-US" sz="1600" dirty="0"/>
          </a:p>
        </p:txBody>
      </p:sp>
      <p:sp>
        <p:nvSpPr>
          <p:cNvPr id="13" name="Text 9"/>
          <p:cNvSpPr/>
          <p:nvPr>
            <p:custDataLst>
              <p:tags r:id="rId5"/>
            </p:custDataLst>
          </p:nvPr>
        </p:nvSpPr>
        <p:spPr>
          <a:xfrm>
            <a:off x="4478020" y="2287905"/>
            <a:ext cx="3186430" cy="1198880"/>
          </a:xfrm>
          <a:prstGeom prst="rect">
            <a:avLst/>
          </a:prstGeom>
          <a:noFill/>
        </p:spPr>
        <p:txBody>
          <a:bodyPr wrap="square" lIns="91440" tIns="45720" rIns="91440" bIns="45720" rtlCol="0" anchor="ctr">
            <a:spAutoFit/>
          </a:bodyPr>
          <a:lstStyle/>
          <a:p>
            <a:pPr algn="just">
              <a:lnSpc>
                <a:spcPct val="100000"/>
              </a:lnSpc>
            </a:pPr>
            <a:r>
              <a:rPr lang="en-US" altLang="zh-CN" dirty="0">
                <a:solidFill>
                  <a:srgbClr val="000000"/>
                </a:solidFill>
                <a:latin typeface="MiSans" panose="00000500000000000000" pitchFamily="34" charset="-122"/>
                <a:ea typeface="MiSans" panose="00000500000000000000" pitchFamily="34" charset="-122"/>
                <a:cs typeface="MiSans" panose="00000500000000000000" pitchFamily="34" charset="-120"/>
              </a:rPr>
              <a:t>Implement quota-based production and conduct targeted supply to core fields</a:t>
            </a:r>
            <a:endParaRPr lang="en-US" altLang="zh-CN" dirty="0">
              <a:solidFill>
                <a:srgbClr val="000000"/>
              </a:solidFill>
              <a:latin typeface="MiSans" panose="00000500000000000000" pitchFamily="34" charset="-122"/>
              <a:ea typeface="MiSans" panose="00000500000000000000" pitchFamily="34" charset="-122"/>
              <a:cs typeface="MiSans" panose="00000500000000000000" pitchFamily="34" charset="-120"/>
            </a:endParaRPr>
          </a:p>
        </p:txBody>
      </p:sp>
      <p:sp>
        <p:nvSpPr>
          <p:cNvPr id="14" name="Text 10"/>
          <p:cNvSpPr/>
          <p:nvPr>
            <p:custDataLst>
              <p:tags r:id="rId6"/>
            </p:custDataLst>
          </p:nvPr>
        </p:nvSpPr>
        <p:spPr>
          <a:xfrm>
            <a:off x="4680585" y="3959225"/>
            <a:ext cx="2781300" cy="2047875"/>
          </a:xfrm>
          <a:prstGeom prst="rect">
            <a:avLst/>
          </a:prstGeom>
          <a:noFill/>
        </p:spPr>
        <p:txBody>
          <a:bodyPr wrap="square" lIns="91440" tIns="45720" rIns="91440" bIns="45720" rtlCol="0" anchor="t">
            <a:spAutoFit/>
          </a:bodyPr>
          <a:lstStyle/>
          <a:p>
            <a:pPr algn="just">
              <a:lnSpc>
                <a:spcPct val="130000"/>
              </a:lnSpc>
            </a:pPr>
            <a:r>
              <a:rPr lang="en-US" altLang="zh-CN" sz="1400" dirty="0">
                <a:solidFill>
                  <a:srgbClr val="000000"/>
                </a:solidFill>
                <a:latin typeface="MiSans" panose="00000500000000000000" pitchFamily="34" charset="-122"/>
                <a:ea typeface="MiSans" panose="00000500000000000000" pitchFamily="34" charset="-122"/>
                <a:cs typeface="MiSans" panose="00000500000000000000" pitchFamily="34" charset="-120"/>
              </a:rPr>
              <a:t>Implement a mechanism of quota production and targeted supply, and give priority to guaranteeing the raw material demand security of key fields such as aerospace and new energy.</a:t>
            </a:r>
            <a:endParaRPr lang="en-US" sz="1600" dirty="0"/>
          </a:p>
        </p:txBody>
      </p:sp>
      <p:sp>
        <p:nvSpPr>
          <p:cNvPr id="15" name="Text 11"/>
          <p:cNvSpPr/>
          <p:nvPr>
            <p:custDataLst>
              <p:tags r:id="rId7"/>
            </p:custDataLst>
          </p:nvPr>
        </p:nvSpPr>
        <p:spPr>
          <a:xfrm>
            <a:off x="7740015" y="2555875"/>
            <a:ext cx="3411220" cy="922020"/>
          </a:xfrm>
          <a:prstGeom prst="rect">
            <a:avLst/>
          </a:prstGeom>
          <a:noFill/>
        </p:spPr>
        <p:txBody>
          <a:bodyPr wrap="square" lIns="91440" tIns="45720" rIns="91440" bIns="45720" rtlCol="0" anchor="ctr">
            <a:spAutoFit/>
          </a:bodyPr>
          <a:lstStyle/>
          <a:p>
            <a:pPr algn="just">
              <a:lnSpc>
                <a:spcPct val="100000"/>
              </a:lnSpc>
            </a:pPr>
            <a:r>
              <a:rPr lang="en-US" altLang="zh-CN" dirty="0">
                <a:solidFill>
                  <a:srgbClr val="FFFFFF"/>
                </a:solidFill>
                <a:latin typeface="MiSans" panose="00000500000000000000" pitchFamily="34" charset="-122"/>
                <a:ea typeface="MiSans" panose="00000500000000000000" pitchFamily="34" charset="-122"/>
                <a:cs typeface="MiSans" panose="00000500000000000000" pitchFamily="34" charset="-120"/>
              </a:rPr>
              <a:t>The industry landscape tends to stabilize, which may constrain industrial vitality</a:t>
            </a:r>
            <a:endParaRPr lang="en-US" altLang="zh-CN" dirty="0">
              <a:solidFill>
                <a:srgbClr val="FFFFFF"/>
              </a:solidFill>
              <a:latin typeface="MiSans" panose="00000500000000000000" pitchFamily="34" charset="-122"/>
              <a:ea typeface="MiSans" panose="00000500000000000000" pitchFamily="34" charset="-122"/>
              <a:cs typeface="MiSans" panose="00000500000000000000" pitchFamily="34" charset="-120"/>
            </a:endParaRPr>
          </a:p>
        </p:txBody>
      </p:sp>
      <p:sp>
        <p:nvSpPr>
          <p:cNvPr id="16" name="Text 12"/>
          <p:cNvSpPr/>
          <p:nvPr>
            <p:custDataLst>
              <p:tags r:id="rId8"/>
            </p:custDataLst>
          </p:nvPr>
        </p:nvSpPr>
        <p:spPr>
          <a:xfrm>
            <a:off x="7940040" y="3850005"/>
            <a:ext cx="3210560" cy="953135"/>
          </a:xfrm>
          <a:prstGeom prst="rect">
            <a:avLst/>
          </a:prstGeom>
          <a:noFill/>
        </p:spPr>
        <p:txBody>
          <a:bodyPr wrap="square" lIns="91440" tIns="45720" rIns="91440" bIns="45720" rtlCol="0" anchor="t">
            <a:spAutoFit/>
          </a:bodyPr>
          <a:lstStyle/>
          <a:p>
            <a:pPr indent="0" algn="just" fontAlgn="auto">
              <a:lnSpc>
                <a:spcPct val="100000"/>
              </a:lnSpc>
            </a:pPr>
            <a:r>
              <a:rPr lang="en-US" altLang="zh-CN" sz="1400" dirty="0">
                <a:solidFill>
                  <a:srgbClr val="FFFFFF"/>
                </a:solidFill>
                <a:latin typeface="MiSans" panose="00000500000000000000" pitchFamily="34" charset="-122"/>
                <a:ea typeface="MiSans" panose="00000500000000000000" pitchFamily="34" charset="-122"/>
                <a:cs typeface="MiSans" panose="00000500000000000000" pitchFamily="34" charset="-120"/>
              </a:rPr>
              <a:t>The industry sees improved operational stability, while market-oriented competition and innovation vitality may be constrained.</a:t>
            </a:r>
            <a:endParaRPr lang="en-US" sz="1600"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0">
          <a:gsLst>
            <a:gs pos="0">
              <a:srgbClr val="FFFFFF"/>
            </a:gs>
            <a:gs pos="28000">
              <a:srgbClr val="FFFFFF"/>
            </a:gs>
            <a:gs pos="100000">
              <a:srgbClr val="DDF0FE"/>
            </a:gs>
          </a:gsLst>
          <a:lin ang="2700000" scaled="1"/>
        </a:gradFill>
        <a:effectLst/>
      </p:bgPr>
    </p:bg>
    <p:spTree>
      <p:nvGrpSpPr>
        <p:cNvPr id="1" name=""/>
        <p:cNvGrpSpPr/>
        <p:nvPr/>
      </p:nvGrpSpPr>
      <p:grpSpPr>
        <a:xfrm>
          <a:off x="0" y="0"/>
          <a:ext cx="0" cy="0"/>
          <a:chOff x="0" y="0"/>
          <a:chExt cx="0" cy="0"/>
        </a:xfrm>
      </p:grpSpPr>
      <p:sp>
        <p:nvSpPr>
          <p:cNvPr id="2" name="Shape 0"/>
          <p:cNvSpPr/>
          <p:nvPr/>
        </p:nvSpPr>
        <p:spPr>
          <a:xfrm flipH="1">
            <a:off x="6104271" y="1668780"/>
            <a:ext cx="6087733" cy="4074160"/>
          </a:xfrm>
          <a:prstGeom prst="round1Rect">
            <a:avLst>
              <a:gd name="adj" fmla="val 16667"/>
            </a:avLst>
          </a:prstGeom>
          <a:solidFill>
            <a:srgbClr val="004CC0"/>
          </a:solidFill>
          <a:ln w="19050">
            <a:solidFill>
              <a:srgbClr val="004CC0"/>
            </a:solidFill>
            <a:prstDash val="solid"/>
          </a:ln>
        </p:spPr>
      </p:sp>
      <p:sp>
        <p:nvSpPr>
          <p:cNvPr id="3" name="Shape 1"/>
          <p:cNvSpPr/>
          <p:nvPr/>
        </p:nvSpPr>
        <p:spPr>
          <a:xfrm>
            <a:off x="12700" y="1668780"/>
            <a:ext cx="6087733" cy="4074160"/>
          </a:xfrm>
          <a:prstGeom prst="round1Rect">
            <a:avLst>
              <a:gd name="adj" fmla="val 16667"/>
            </a:avLst>
          </a:prstGeom>
          <a:solidFill>
            <a:srgbClr val="004CC0"/>
          </a:solidFill>
          <a:ln w="19050">
            <a:solidFill>
              <a:srgbClr val="004CC0"/>
            </a:solidFill>
            <a:prstDash val="solid"/>
          </a:ln>
        </p:spPr>
      </p:sp>
      <p:sp>
        <p:nvSpPr>
          <p:cNvPr id="4" name="Shape 2"/>
          <p:cNvSpPr/>
          <p:nvPr/>
        </p:nvSpPr>
        <p:spPr>
          <a:xfrm>
            <a:off x="710565" y="2973070"/>
            <a:ext cx="4860000" cy="101600"/>
          </a:xfrm>
          <a:prstGeom prst="roundRect">
            <a:avLst>
              <a:gd name="adj" fmla="val 50000"/>
            </a:avLst>
          </a:prstGeom>
          <a:gradFill flip="none" rotWithShape="1">
            <a:gsLst>
              <a:gs pos="0">
                <a:srgbClr val="FFFFFF"/>
              </a:gs>
              <a:gs pos="2000">
                <a:srgbClr val="FFFFFF"/>
              </a:gs>
              <a:gs pos="100000">
                <a:srgbClr val="FFFFFF">
                  <a:alpha val="0"/>
                </a:srgbClr>
              </a:gs>
            </a:gsLst>
            <a:lin ang="0" scaled="1"/>
          </a:gradFill>
        </p:spPr>
      </p:sp>
      <p:sp>
        <p:nvSpPr>
          <p:cNvPr id="5" name="Shape 3"/>
          <p:cNvSpPr/>
          <p:nvPr/>
        </p:nvSpPr>
        <p:spPr>
          <a:xfrm flipH="1">
            <a:off x="6806565" y="2973070"/>
            <a:ext cx="4860000" cy="101600"/>
          </a:xfrm>
          <a:prstGeom prst="roundRect">
            <a:avLst>
              <a:gd name="adj" fmla="val 50000"/>
            </a:avLst>
          </a:prstGeom>
          <a:gradFill flip="none" rotWithShape="1">
            <a:gsLst>
              <a:gs pos="0">
                <a:srgbClr val="FFFFFF"/>
              </a:gs>
              <a:gs pos="2000">
                <a:srgbClr val="FFFFFF"/>
              </a:gs>
              <a:gs pos="100000">
                <a:srgbClr val="FFFFFF">
                  <a:alpha val="0"/>
                </a:srgbClr>
              </a:gs>
            </a:gsLst>
            <a:lin ang="0" scaled="1"/>
          </a:gradFill>
        </p:spPr>
      </p:sp>
      <p:sp>
        <p:nvSpPr>
          <p:cNvPr id="6" name="Shape 4"/>
          <p:cNvSpPr/>
          <p:nvPr/>
        </p:nvSpPr>
        <p:spPr>
          <a:xfrm>
            <a:off x="848360" y="6346190"/>
            <a:ext cx="163338" cy="153035"/>
          </a:xfrm>
          <a:prstGeom prst="rect">
            <a:avLst/>
          </a:prstGeom>
          <a:solidFill>
            <a:srgbClr val="004CC0"/>
          </a:solidFill>
        </p:spPr>
      </p:sp>
      <p:sp>
        <p:nvSpPr>
          <p:cNvPr id="7" name="Shape 5"/>
          <p:cNvSpPr/>
          <p:nvPr/>
        </p:nvSpPr>
        <p:spPr>
          <a:xfrm>
            <a:off x="1122291" y="6346190"/>
            <a:ext cx="163338" cy="153035"/>
          </a:xfrm>
          <a:prstGeom prst="rect">
            <a:avLst/>
          </a:prstGeom>
          <a:solidFill>
            <a:srgbClr val="004CC0"/>
          </a:solidFill>
        </p:spPr>
      </p:sp>
      <p:sp>
        <p:nvSpPr>
          <p:cNvPr id="8" name="Shape 6"/>
          <p:cNvSpPr/>
          <p:nvPr/>
        </p:nvSpPr>
        <p:spPr>
          <a:xfrm>
            <a:off x="1396222" y="6346190"/>
            <a:ext cx="163338" cy="153035"/>
          </a:xfrm>
          <a:prstGeom prst="rect">
            <a:avLst/>
          </a:prstGeom>
          <a:solidFill>
            <a:srgbClr val="004CC0"/>
          </a:solidFill>
        </p:spPr>
      </p:sp>
      <p:sp>
        <p:nvSpPr>
          <p:cNvPr id="9" name="Text 7"/>
          <p:cNvSpPr/>
          <p:nvPr/>
        </p:nvSpPr>
        <p:spPr>
          <a:xfrm>
            <a:off x="33655" y="97790"/>
            <a:ext cx="11073765" cy="1383665"/>
          </a:xfrm>
          <a:prstGeom prst="rect">
            <a:avLst/>
          </a:prstGeom>
          <a:noFill/>
        </p:spPr>
        <p:txBody>
          <a:bodyPr wrap="square" lIns="91440" tIns="45720" rIns="91440" bIns="45720" rtlCol="0" anchor="t">
            <a:spAutoFit/>
          </a:bodyPr>
          <a:lstStyle/>
          <a:p>
            <a:pPr>
              <a:lnSpc>
                <a:spcPct val="100000"/>
              </a:lnSpc>
            </a:pPr>
            <a:r>
              <a:rPr lang="en-US" altLang="zh-CN" sz="2800" b="1" dirty="0">
                <a:solidFill>
                  <a:srgbClr val="000000"/>
                </a:solidFill>
                <a:latin typeface="MiSans" panose="00000500000000000000" pitchFamily="34" charset="-122"/>
                <a:ea typeface="MiSans" panose="00000500000000000000" pitchFamily="34" charset="-122"/>
                <a:cs typeface="MiSans" panose="00000500000000000000" pitchFamily="34" charset="-120"/>
              </a:rPr>
              <a:t>Implement a mechanism of quota production and targeted supply, and give priority to guaranteeing the raw material demand security of key fields such as aerospace and new energy</a:t>
            </a:r>
            <a:endParaRPr lang="en-US" altLang="zh-CN" sz="2800" b="1" dirty="0">
              <a:solidFill>
                <a:srgbClr val="000000"/>
              </a:solidFill>
              <a:latin typeface="MiSans" panose="00000500000000000000" pitchFamily="34" charset="-122"/>
              <a:ea typeface="MiSans" panose="00000500000000000000" pitchFamily="34" charset="-122"/>
              <a:cs typeface="MiSans" panose="00000500000000000000" pitchFamily="34" charset="-120"/>
            </a:endParaRPr>
          </a:p>
        </p:txBody>
      </p:sp>
      <p:sp>
        <p:nvSpPr>
          <p:cNvPr id="10" name="Shape 8"/>
          <p:cNvSpPr/>
          <p:nvPr/>
        </p:nvSpPr>
        <p:spPr>
          <a:xfrm>
            <a:off x="11106785" y="693737"/>
            <a:ext cx="235520" cy="0"/>
          </a:xfrm>
          <a:prstGeom prst="line">
            <a:avLst/>
          </a:prstGeom>
          <a:noFill/>
          <a:ln w="31750">
            <a:solidFill>
              <a:srgbClr val="004CC0"/>
            </a:solidFill>
            <a:prstDash val="solid"/>
            <a:headEnd type="none"/>
            <a:tailEnd type="none"/>
          </a:ln>
        </p:spPr>
      </p:sp>
      <p:sp>
        <p:nvSpPr>
          <p:cNvPr id="11" name="Shape 9"/>
          <p:cNvSpPr/>
          <p:nvPr/>
        </p:nvSpPr>
        <p:spPr>
          <a:xfrm>
            <a:off x="11106785" y="754697"/>
            <a:ext cx="235520" cy="0"/>
          </a:xfrm>
          <a:prstGeom prst="line">
            <a:avLst/>
          </a:prstGeom>
          <a:noFill/>
          <a:ln w="31750">
            <a:solidFill>
              <a:srgbClr val="004CC0"/>
            </a:solidFill>
            <a:prstDash val="solid"/>
            <a:headEnd type="none"/>
            <a:tailEnd type="none"/>
          </a:ln>
        </p:spPr>
      </p:sp>
      <p:sp>
        <p:nvSpPr>
          <p:cNvPr id="12" name="Shape 10"/>
          <p:cNvSpPr/>
          <p:nvPr/>
        </p:nvSpPr>
        <p:spPr>
          <a:xfrm>
            <a:off x="11106785" y="815657"/>
            <a:ext cx="235520" cy="0"/>
          </a:xfrm>
          <a:prstGeom prst="line">
            <a:avLst/>
          </a:prstGeom>
          <a:noFill/>
          <a:ln w="31750">
            <a:solidFill>
              <a:srgbClr val="004CC0"/>
            </a:solidFill>
            <a:prstDash val="solid"/>
            <a:headEnd type="none"/>
            <a:tailEnd type="none"/>
          </a:ln>
        </p:spPr>
      </p:sp>
      <p:sp>
        <p:nvSpPr>
          <p:cNvPr id="13" name="Text 11"/>
          <p:cNvSpPr/>
          <p:nvPr/>
        </p:nvSpPr>
        <p:spPr>
          <a:xfrm>
            <a:off x="611505" y="1926908"/>
            <a:ext cx="4860925" cy="829945"/>
          </a:xfrm>
          <a:prstGeom prst="rect">
            <a:avLst/>
          </a:prstGeom>
          <a:noFill/>
        </p:spPr>
        <p:txBody>
          <a:bodyPr wrap="square" lIns="91440" tIns="45720" rIns="91440" bIns="45720" rtlCol="0" anchor="ctr">
            <a:spAutoFit/>
          </a:bodyPr>
          <a:lstStyle/>
          <a:p>
            <a:pPr algn="just">
              <a:lnSpc>
                <a:spcPct val="100000"/>
              </a:lnSpc>
            </a:pPr>
            <a:r>
              <a:rPr lang="en-US" altLang="zh-CN" sz="2400" dirty="0">
                <a:solidFill>
                  <a:srgbClr val="FFFFFF"/>
                </a:solidFill>
                <a:latin typeface="MiSans" panose="00000500000000000000" pitchFamily="34" charset="-122"/>
                <a:ea typeface="MiSans" panose="00000500000000000000" pitchFamily="34" charset="-122"/>
                <a:cs typeface="MiSans" panose="00000500000000000000" pitchFamily="34" charset="-120"/>
              </a:rPr>
              <a:t>Multinational enterprises are reducing their reliance on China</a:t>
            </a:r>
            <a:endParaRPr lang="en-US" sz="1600" dirty="0"/>
          </a:p>
        </p:txBody>
      </p:sp>
      <p:sp>
        <p:nvSpPr>
          <p:cNvPr id="14" name="Text 12"/>
          <p:cNvSpPr/>
          <p:nvPr/>
        </p:nvSpPr>
        <p:spPr>
          <a:xfrm>
            <a:off x="611505" y="3158490"/>
            <a:ext cx="4860290" cy="2584450"/>
          </a:xfrm>
          <a:prstGeom prst="rect">
            <a:avLst/>
          </a:prstGeom>
          <a:noFill/>
        </p:spPr>
        <p:txBody>
          <a:bodyPr wrap="square" lIns="91440" tIns="45720" rIns="91440" bIns="45720" rtlCol="0" anchor="t">
            <a:spAutoFit/>
          </a:bodyPr>
          <a:lstStyle/>
          <a:p>
            <a:pPr indent="0" algn="just" fontAlgn="auto">
              <a:lnSpc>
                <a:spcPct val="100000"/>
              </a:lnSpc>
            </a:pPr>
            <a:r>
              <a:rPr lang="en-US" altLang="zh-CN" sz="1800" dirty="0">
                <a:solidFill>
                  <a:srgbClr val="FFFFFF"/>
                </a:solidFill>
                <a:latin typeface="MiSans" panose="00000500000000000000" pitchFamily="34" charset="-122"/>
                <a:ea typeface="MiSans" panose="00000500000000000000" pitchFamily="34" charset="-122"/>
                <a:cs typeface="MiSans" panose="00000500000000000000" pitchFamily="34" charset="-120"/>
              </a:rPr>
              <a:t>Overseas local scandium oxide projects have been commissioned one after another. To diversify supply chain risks, some multinational enterprises have proactively reduced reliance on supplies from China. Traditional market shares of Chinese enterprises in overseas high-end markets are confronted with severe squeezed pressure.</a:t>
            </a:r>
            <a:endParaRPr lang="en-US" sz="1600" dirty="0"/>
          </a:p>
        </p:txBody>
      </p:sp>
      <p:sp>
        <p:nvSpPr>
          <p:cNvPr id="15" name="Text 13"/>
          <p:cNvSpPr/>
          <p:nvPr/>
        </p:nvSpPr>
        <p:spPr>
          <a:xfrm>
            <a:off x="6707505" y="1874520"/>
            <a:ext cx="4860925" cy="1014730"/>
          </a:xfrm>
          <a:prstGeom prst="rect">
            <a:avLst/>
          </a:prstGeom>
          <a:noFill/>
        </p:spPr>
        <p:txBody>
          <a:bodyPr wrap="square" lIns="91440" tIns="45720" rIns="91440" bIns="45720" rtlCol="0" anchor="ctr">
            <a:spAutoFit/>
          </a:bodyPr>
          <a:lstStyle/>
          <a:p>
            <a:pPr algn="just">
              <a:lnSpc>
                <a:spcPct val="100000"/>
              </a:lnSpc>
            </a:pPr>
            <a:r>
              <a:rPr lang="en-US" altLang="zh-CN" sz="2000" dirty="0">
                <a:solidFill>
                  <a:srgbClr val="FFFFFF"/>
                </a:solidFill>
                <a:latin typeface="MiSans" panose="00000500000000000000" pitchFamily="34" charset="-122"/>
                <a:ea typeface="MiSans" panose="00000500000000000000" pitchFamily="34" charset="-122"/>
                <a:cs typeface="MiSans" panose="00000500000000000000" pitchFamily="34" charset="-120"/>
              </a:rPr>
              <a:t>Force industries to transform and upgrade toward high value-added segments</a:t>
            </a:r>
            <a:endParaRPr lang="en-US" altLang="zh-CN" sz="2000" dirty="0">
              <a:solidFill>
                <a:srgbClr val="FFFFFF"/>
              </a:solidFill>
              <a:latin typeface="MiSans" panose="00000500000000000000" pitchFamily="34" charset="-122"/>
              <a:ea typeface="MiSans" panose="00000500000000000000" pitchFamily="34" charset="-122"/>
              <a:cs typeface="MiSans" panose="00000500000000000000" pitchFamily="34" charset="-120"/>
            </a:endParaRPr>
          </a:p>
        </p:txBody>
      </p:sp>
      <p:sp>
        <p:nvSpPr>
          <p:cNvPr id="16" name="Text 14"/>
          <p:cNvSpPr/>
          <p:nvPr/>
        </p:nvSpPr>
        <p:spPr>
          <a:xfrm>
            <a:off x="6707505" y="3158490"/>
            <a:ext cx="4860290" cy="1753235"/>
          </a:xfrm>
          <a:prstGeom prst="rect">
            <a:avLst/>
          </a:prstGeom>
          <a:noFill/>
        </p:spPr>
        <p:txBody>
          <a:bodyPr wrap="square" lIns="91440" tIns="45720" rIns="91440" bIns="45720" rtlCol="0" anchor="t">
            <a:spAutoFit/>
          </a:bodyPr>
          <a:lstStyle/>
          <a:p>
            <a:pPr indent="0" algn="just" fontAlgn="auto">
              <a:lnSpc>
                <a:spcPct val="100000"/>
              </a:lnSpc>
            </a:pPr>
            <a:r>
              <a:rPr lang="en-US" altLang="zh-CN" sz="1800" dirty="0">
                <a:solidFill>
                  <a:srgbClr val="FFFFFF"/>
                </a:solidFill>
                <a:latin typeface="MiSans" panose="00000500000000000000" pitchFamily="34" charset="-122"/>
                <a:ea typeface="MiSans" panose="00000500000000000000" pitchFamily="34" charset="-122"/>
                <a:cs typeface="MiSans" panose="00000500000000000000" pitchFamily="34" charset="-120"/>
              </a:rPr>
              <a:t>The widening price gap between domestic and overseas markets will force domestic enterprises to accelerate the transformation into high value-added industries, and reshape international competitiveness via technological and industrial upgrading.</a:t>
            </a:r>
            <a:endParaRPr lang="en-US" sz="1600"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0">
          <a:gsLst>
            <a:gs pos="0">
              <a:srgbClr val="FFFFFF"/>
            </a:gs>
            <a:gs pos="28000">
              <a:srgbClr val="FFFFFF"/>
            </a:gs>
            <a:gs pos="100000">
              <a:srgbClr val="DDF0FE"/>
            </a:gs>
          </a:gsLst>
          <a:lin ang="2700000" scaled="1"/>
        </a:gradFill>
        <a:effectLst/>
      </p:bgPr>
    </p:bg>
    <p:spTree>
      <p:nvGrpSpPr>
        <p:cNvPr id="1" name=""/>
        <p:cNvGrpSpPr/>
        <p:nvPr/>
      </p:nvGrpSpPr>
      <p:grpSpPr>
        <a:xfrm>
          <a:off x="0" y="0"/>
          <a:ext cx="0" cy="0"/>
          <a:chOff x="0" y="0"/>
          <a:chExt cx="0" cy="0"/>
        </a:xfrm>
      </p:grpSpPr>
      <p:pic>
        <p:nvPicPr>
          <p:cNvPr id="2" name="Image 0" descr="https://kimi-img.moonshot.cn/pub/slides/slides_tmpl/image/25-10-09-17:19:43-d3jnsbos8jdo4os5dm80.jpg"/>
          <p:cNvPicPr>
            <a:picLocks noChangeAspect="1"/>
          </p:cNvPicPr>
          <p:nvPr/>
        </p:nvPicPr>
        <p:blipFill>
          <a:blip r:embed="rId1"/>
          <a:srcRect l="29" r="29"/>
          <a:stretch>
            <a:fillRect/>
          </a:stretch>
        </p:blipFill>
        <p:spPr>
          <a:xfrm>
            <a:off x="9966960" y="-34290"/>
            <a:ext cx="2223770" cy="6892290"/>
          </a:xfrm>
          <a:prstGeom prst="rect">
            <a:avLst/>
          </a:prstGeom>
        </p:spPr>
      </p:pic>
      <p:sp>
        <p:nvSpPr>
          <p:cNvPr id="3" name="Shape 0"/>
          <p:cNvSpPr/>
          <p:nvPr/>
        </p:nvSpPr>
        <p:spPr>
          <a:xfrm>
            <a:off x="9964420" y="-34290"/>
            <a:ext cx="2227580" cy="6903720"/>
          </a:xfrm>
          <a:prstGeom prst="rect">
            <a:avLst/>
          </a:prstGeom>
          <a:gradFill flip="none" rotWithShape="1">
            <a:gsLst>
              <a:gs pos="0">
                <a:srgbClr val="004CC0">
                  <a:alpha val="78000"/>
                </a:srgbClr>
              </a:gs>
              <a:gs pos="100000">
                <a:srgbClr val="004CC0"/>
              </a:gs>
            </a:gsLst>
            <a:lin ang="2700000" scaled="1"/>
          </a:gradFill>
        </p:spPr>
      </p:sp>
      <p:sp>
        <p:nvSpPr>
          <p:cNvPr id="4" name="Shape 1"/>
          <p:cNvSpPr/>
          <p:nvPr/>
        </p:nvSpPr>
        <p:spPr>
          <a:xfrm>
            <a:off x="6291731" y="8722360"/>
            <a:ext cx="287989" cy="6985"/>
          </a:xfrm>
          <a:custGeom>
            <a:avLst/>
            <a:gdLst/>
            <a:ahLst/>
            <a:cxnLst/>
            <a:rect l="l" t="t" r="r" b="b"/>
            <a:pathLst>
              <a:path w="287989" h="6985">
                <a:moveTo>
                  <a:pt x="287989" y="0"/>
                </a:moveTo>
                <a:lnTo>
                  <a:pt x="260078" y="2540"/>
                </a:lnTo>
                <a:lnTo>
                  <a:pt x="221384" y="5080"/>
                </a:lnTo>
                <a:lnTo>
                  <a:pt x="182689" y="6350"/>
                </a:lnTo>
                <a:lnTo>
                  <a:pt x="143995" y="6985"/>
                </a:lnTo>
                <a:lnTo>
                  <a:pt x="104666" y="6350"/>
                </a:lnTo>
                <a:lnTo>
                  <a:pt x="65971" y="5080"/>
                </a:lnTo>
                <a:lnTo>
                  <a:pt x="27911" y="2540"/>
                </a:lnTo>
                <a:lnTo>
                  <a:pt x="0" y="0"/>
                </a:lnTo>
                <a:lnTo>
                  <a:pt x="287989" y="0"/>
                </a:lnTo>
                <a:close/>
              </a:path>
            </a:pathLst>
          </a:custGeom>
          <a:solidFill>
            <a:srgbClr val="FFFFFF"/>
          </a:solidFill>
        </p:spPr>
      </p:sp>
      <p:sp>
        <p:nvSpPr>
          <p:cNvPr id="5" name="Shape 2"/>
          <p:cNvSpPr/>
          <p:nvPr/>
        </p:nvSpPr>
        <p:spPr>
          <a:xfrm rot="4920000" flipV="1">
            <a:off x="9856470" y="5581650"/>
            <a:ext cx="1457960" cy="1342390"/>
          </a:xfrm>
          <a:custGeom>
            <a:avLst/>
            <a:gdLst/>
            <a:ahLst/>
            <a:cxnLst/>
            <a:rect l="l" t="t" r="r" b="b"/>
            <a:pathLst>
              <a:path w="1457960" h="1342390">
                <a:moveTo>
                  <a:pt x="0" y="272600"/>
                </a:moveTo>
                <a:cubicBezTo>
                  <a:pt x="-2882" y="202123"/>
                  <a:pt x="17069" y="72029"/>
                  <a:pt x="20394" y="64272"/>
                </a:cubicBezTo>
                <a:lnTo>
                  <a:pt x="453991" y="0"/>
                </a:lnTo>
                <a:cubicBezTo>
                  <a:pt x="420962" y="60947"/>
                  <a:pt x="391479" y="210102"/>
                  <a:pt x="396356" y="272600"/>
                </a:cubicBezTo>
                <a:cubicBezTo>
                  <a:pt x="384829" y="650695"/>
                  <a:pt x="731086" y="955431"/>
                  <a:pt x="1070028" y="946122"/>
                </a:cubicBezTo>
                <a:cubicBezTo>
                  <a:pt x="1184412" y="955209"/>
                  <a:pt x="1353994" y="890273"/>
                  <a:pt x="1397221" y="861461"/>
                </a:cubicBezTo>
                <a:lnTo>
                  <a:pt x="1457960" y="1269918"/>
                </a:lnTo>
                <a:cubicBezTo>
                  <a:pt x="1365300" y="1313579"/>
                  <a:pt x="1153599" y="1348152"/>
                  <a:pt x="1070028" y="1342390"/>
                </a:cubicBezTo>
                <a:cubicBezTo>
                  <a:pt x="469509" y="1360785"/>
                  <a:pt x="-14631" y="811152"/>
                  <a:pt x="0" y="272600"/>
                </a:cubicBezTo>
                <a:close/>
              </a:path>
            </a:pathLst>
          </a:custGeom>
          <a:gradFill flip="none" rotWithShape="1">
            <a:gsLst>
              <a:gs pos="0">
                <a:srgbClr val="00B0F0">
                  <a:alpha val="34000"/>
                </a:srgbClr>
              </a:gs>
              <a:gs pos="76000">
                <a:srgbClr val="00B0F0">
                  <a:alpha val="0"/>
                </a:srgbClr>
              </a:gs>
              <a:gs pos="100000">
                <a:srgbClr val="00B0F0">
                  <a:alpha val="0"/>
                </a:srgbClr>
              </a:gs>
            </a:gsLst>
            <a:lin ang="16200000" scaled="1"/>
          </a:gradFill>
        </p:spPr>
      </p:sp>
      <p:sp>
        <p:nvSpPr>
          <p:cNvPr id="6" name="Shape 3"/>
          <p:cNvSpPr/>
          <p:nvPr/>
        </p:nvSpPr>
        <p:spPr>
          <a:xfrm rot="15060000" flipH="1">
            <a:off x="10623533" y="4245026"/>
            <a:ext cx="1958340" cy="1694329"/>
          </a:xfrm>
          <a:custGeom>
            <a:avLst/>
            <a:gdLst/>
            <a:ahLst/>
            <a:cxnLst/>
            <a:rect l="l" t="t" r="r" b="b"/>
            <a:pathLst>
              <a:path w="1958340" h="1694329">
                <a:moveTo>
                  <a:pt x="250190" y="1632094"/>
                </a:moveTo>
                <a:lnTo>
                  <a:pt x="525780" y="1632094"/>
                </a:lnTo>
                <a:lnTo>
                  <a:pt x="349885" y="1694329"/>
                </a:lnTo>
                <a:lnTo>
                  <a:pt x="309245" y="1694329"/>
                </a:lnTo>
                <a:cubicBezTo>
                  <a:pt x="288290" y="1675277"/>
                  <a:pt x="265430" y="1651780"/>
                  <a:pt x="250190" y="1632094"/>
                </a:cubicBezTo>
                <a:close/>
                <a:moveTo>
                  <a:pt x="173990" y="1537470"/>
                </a:moveTo>
                <a:lnTo>
                  <a:pt x="793750" y="1537470"/>
                </a:lnTo>
                <a:lnTo>
                  <a:pt x="626745" y="1596530"/>
                </a:lnTo>
                <a:lnTo>
                  <a:pt x="217805" y="1596530"/>
                </a:lnTo>
                <a:cubicBezTo>
                  <a:pt x="202565" y="1578114"/>
                  <a:pt x="186055" y="1556522"/>
                  <a:pt x="173990" y="1537470"/>
                </a:cubicBezTo>
                <a:close/>
                <a:moveTo>
                  <a:pt x="114935" y="1439672"/>
                </a:moveTo>
                <a:lnTo>
                  <a:pt x="1071245" y="1439672"/>
                </a:lnTo>
                <a:lnTo>
                  <a:pt x="899795" y="1500637"/>
                </a:lnTo>
                <a:lnTo>
                  <a:pt x="149225" y="1500637"/>
                </a:lnTo>
                <a:cubicBezTo>
                  <a:pt x="137795" y="1481585"/>
                  <a:pt x="125095" y="1458723"/>
                  <a:pt x="114935" y="1439672"/>
                </a:cubicBezTo>
                <a:close/>
                <a:moveTo>
                  <a:pt x="68580" y="1343778"/>
                </a:moveTo>
                <a:lnTo>
                  <a:pt x="1343660" y="1343778"/>
                </a:lnTo>
                <a:lnTo>
                  <a:pt x="1176655" y="1402203"/>
                </a:lnTo>
                <a:lnTo>
                  <a:pt x="95250" y="1402203"/>
                </a:lnTo>
                <a:cubicBezTo>
                  <a:pt x="90170" y="1393313"/>
                  <a:pt x="85090" y="1380611"/>
                  <a:pt x="81280" y="1372356"/>
                </a:cubicBezTo>
                <a:cubicBezTo>
                  <a:pt x="77470" y="1362830"/>
                  <a:pt x="72390" y="1350764"/>
                  <a:pt x="68580" y="1343778"/>
                </a:cubicBezTo>
                <a:close/>
                <a:moveTo>
                  <a:pt x="35560" y="1245345"/>
                </a:moveTo>
                <a:lnTo>
                  <a:pt x="1621155" y="1245345"/>
                </a:lnTo>
                <a:lnTo>
                  <a:pt x="1445260" y="1307580"/>
                </a:lnTo>
                <a:lnTo>
                  <a:pt x="54610" y="1307580"/>
                </a:lnTo>
                <a:cubicBezTo>
                  <a:pt x="46990" y="1288528"/>
                  <a:pt x="40640" y="1265031"/>
                  <a:pt x="35560" y="1245345"/>
                </a:cubicBezTo>
                <a:close/>
                <a:moveTo>
                  <a:pt x="12700" y="1150721"/>
                </a:moveTo>
                <a:lnTo>
                  <a:pt x="1889125" y="1150721"/>
                </a:lnTo>
                <a:lnTo>
                  <a:pt x="1722120" y="1209781"/>
                </a:lnTo>
                <a:lnTo>
                  <a:pt x="26035" y="1209781"/>
                </a:lnTo>
                <a:cubicBezTo>
                  <a:pt x="24130" y="1200256"/>
                  <a:pt x="20955" y="1188189"/>
                  <a:pt x="19050" y="1179934"/>
                </a:cubicBezTo>
                <a:cubicBezTo>
                  <a:pt x="16510" y="1170408"/>
                  <a:pt x="13970" y="1158342"/>
                  <a:pt x="12700" y="1150721"/>
                </a:cubicBezTo>
                <a:close/>
                <a:moveTo>
                  <a:pt x="1270" y="1052923"/>
                </a:moveTo>
                <a:lnTo>
                  <a:pt x="1957070" y="1052923"/>
                </a:lnTo>
                <a:cubicBezTo>
                  <a:pt x="1955165" y="1073879"/>
                  <a:pt x="1952625" y="1096741"/>
                  <a:pt x="1948815" y="1113888"/>
                </a:cubicBezTo>
                <a:lnTo>
                  <a:pt x="9525" y="1113888"/>
                </a:lnTo>
                <a:cubicBezTo>
                  <a:pt x="5080" y="1094836"/>
                  <a:pt x="3175" y="1071974"/>
                  <a:pt x="1270" y="1052923"/>
                </a:cubicBezTo>
                <a:close/>
                <a:moveTo>
                  <a:pt x="0" y="957029"/>
                </a:moveTo>
                <a:lnTo>
                  <a:pt x="1958340" y="957029"/>
                </a:lnTo>
                <a:lnTo>
                  <a:pt x="1958340" y="960204"/>
                </a:lnTo>
                <a:lnTo>
                  <a:pt x="1958340" y="960839"/>
                </a:lnTo>
                <a:lnTo>
                  <a:pt x="1958340" y="961475"/>
                </a:lnTo>
                <a:lnTo>
                  <a:pt x="1958340" y="962110"/>
                </a:lnTo>
                <a:lnTo>
                  <a:pt x="1958340" y="962745"/>
                </a:lnTo>
                <a:lnTo>
                  <a:pt x="1958340" y="963380"/>
                </a:lnTo>
                <a:lnTo>
                  <a:pt x="1958340" y="964015"/>
                </a:lnTo>
                <a:lnTo>
                  <a:pt x="1958340" y="979256"/>
                </a:lnTo>
                <a:lnTo>
                  <a:pt x="1958340" y="979891"/>
                </a:lnTo>
                <a:lnTo>
                  <a:pt x="1958340" y="980526"/>
                </a:lnTo>
                <a:lnTo>
                  <a:pt x="1958340" y="981796"/>
                </a:lnTo>
                <a:lnTo>
                  <a:pt x="1958340" y="982431"/>
                </a:lnTo>
                <a:lnTo>
                  <a:pt x="1958340" y="984337"/>
                </a:lnTo>
                <a:lnTo>
                  <a:pt x="1958340" y="991322"/>
                </a:lnTo>
                <a:lnTo>
                  <a:pt x="1958340" y="1018630"/>
                </a:lnTo>
                <a:lnTo>
                  <a:pt x="0" y="1018630"/>
                </a:lnTo>
                <a:lnTo>
                  <a:pt x="0" y="957029"/>
                </a:lnTo>
                <a:close/>
                <a:moveTo>
                  <a:pt x="5080" y="858596"/>
                </a:moveTo>
                <a:lnTo>
                  <a:pt x="1951355" y="858596"/>
                </a:lnTo>
                <a:cubicBezTo>
                  <a:pt x="1953895" y="873202"/>
                  <a:pt x="1954530" y="889078"/>
                  <a:pt x="1955165" y="901144"/>
                </a:cubicBezTo>
                <a:cubicBezTo>
                  <a:pt x="1955800" y="907495"/>
                  <a:pt x="1956435" y="916386"/>
                  <a:pt x="1957070" y="920831"/>
                </a:cubicBezTo>
                <a:lnTo>
                  <a:pt x="1270" y="920831"/>
                </a:lnTo>
                <a:cubicBezTo>
                  <a:pt x="1270" y="901144"/>
                  <a:pt x="3175" y="880822"/>
                  <a:pt x="5080" y="863041"/>
                </a:cubicBezTo>
                <a:lnTo>
                  <a:pt x="5080" y="861771"/>
                </a:lnTo>
                <a:lnTo>
                  <a:pt x="5080" y="861136"/>
                </a:lnTo>
                <a:lnTo>
                  <a:pt x="5080" y="859866"/>
                </a:lnTo>
                <a:lnTo>
                  <a:pt x="5080" y="858596"/>
                </a:lnTo>
                <a:close/>
                <a:moveTo>
                  <a:pt x="22225" y="763972"/>
                </a:moveTo>
                <a:lnTo>
                  <a:pt x="1934210" y="763972"/>
                </a:lnTo>
                <a:cubicBezTo>
                  <a:pt x="1938020" y="783024"/>
                  <a:pt x="1942465" y="805886"/>
                  <a:pt x="1945640" y="824938"/>
                </a:cubicBezTo>
                <a:lnTo>
                  <a:pt x="10795" y="824938"/>
                </a:lnTo>
                <a:cubicBezTo>
                  <a:pt x="14605" y="803981"/>
                  <a:pt x="19050" y="781119"/>
                  <a:pt x="22225" y="763972"/>
                </a:cubicBezTo>
                <a:close/>
                <a:moveTo>
                  <a:pt x="49530" y="666174"/>
                </a:moveTo>
                <a:lnTo>
                  <a:pt x="1908810" y="666174"/>
                </a:lnTo>
                <a:cubicBezTo>
                  <a:pt x="1911350" y="676334"/>
                  <a:pt x="1915160" y="689036"/>
                  <a:pt x="1917065" y="697291"/>
                </a:cubicBezTo>
                <a:cubicBezTo>
                  <a:pt x="1920240" y="706817"/>
                  <a:pt x="1923415" y="718248"/>
                  <a:pt x="1925955" y="727139"/>
                </a:cubicBezTo>
                <a:lnTo>
                  <a:pt x="32385" y="727139"/>
                </a:lnTo>
                <a:cubicBezTo>
                  <a:pt x="34925" y="713803"/>
                  <a:pt x="40005" y="698561"/>
                  <a:pt x="43180" y="687765"/>
                </a:cubicBezTo>
                <a:cubicBezTo>
                  <a:pt x="45720" y="680780"/>
                  <a:pt x="48260" y="671889"/>
                  <a:pt x="49530" y="666174"/>
                </a:cubicBezTo>
                <a:close/>
                <a:moveTo>
                  <a:pt x="86995" y="570280"/>
                </a:moveTo>
                <a:lnTo>
                  <a:pt x="1868170" y="570280"/>
                </a:lnTo>
                <a:cubicBezTo>
                  <a:pt x="1877060" y="589332"/>
                  <a:pt x="1887855" y="612829"/>
                  <a:pt x="1894840" y="631881"/>
                </a:cubicBezTo>
                <a:lnTo>
                  <a:pt x="62230" y="631881"/>
                </a:lnTo>
                <a:cubicBezTo>
                  <a:pt x="69850" y="610924"/>
                  <a:pt x="78105" y="587427"/>
                  <a:pt x="86995" y="570280"/>
                </a:cubicBezTo>
                <a:close/>
                <a:moveTo>
                  <a:pt x="140335" y="471846"/>
                </a:moveTo>
                <a:lnTo>
                  <a:pt x="1818640" y="471846"/>
                </a:lnTo>
                <a:cubicBezTo>
                  <a:pt x="1821815" y="477562"/>
                  <a:pt x="1825625" y="485183"/>
                  <a:pt x="1828165" y="488993"/>
                </a:cubicBezTo>
                <a:cubicBezTo>
                  <a:pt x="1835785" y="503599"/>
                  <a:pt x="1845310" y="520746"/>
                  <a:pt x="1851025" y="534082"/>
                </a:cubicBezTo>
                <a:lnTo>
                  <a:pt x="105410" y="534082"/>
                </a:lnTo>
                <a:cubicBezTo>
                  <a:pt x="111125" y="523921"/>
                  <a:pt x="118110" y="511220"/>
                  <a:pt x="123190" y="502964"/>
                </a:cubicBezTo>
                <a:cubicBezTo>
                  <a:pt x="128905" y="492803"/>
                  <a:pt x="135255" y="480737"/>
                  <a:pt x="140335" y="471846"/>
                </a:cubicBezTo>
                <a:close/>
                <a:moveTo>
                  <a:pt x="207010" y="377223"/>
                </a:moveTo>
                <a:lnTo>
                  <a:pt x="1751330" y="377223"/>
                </a:lnTo>
                <a:cubicBezTo>
                  <a:pt x="1766570" y="396275"/>
                  <a:pt x="1783080" y="419137"/>
                  <a:pt x="1795145" y="438189"/>
                </a:cubicBezTo>
                <a:lnTo>
                  <a:pt x="163195" y="438189"/>
                </a:lnTo>
                <a:cubicBezTo>
                  <a:pt x="175895" y="417232"/>
                  <a:pt x="193040" y="394370"/>
                  <a:pt x="207010" y="377223"/>
                </a:cubicBezTo>
                <a:close/>
                <a:moveTo>
                  <a:pt x="292100" y="281330"/>
                </a:moveTo>
                <a:lnTo>
                  <a:pt x="1664970" y="281330"/>
                </a:lnTo>
                <a:cubicBezTo>
                  <a:pt x="1683385" y="299746"/>
                  <a:pt x="1704975" y="321338"/>
                  <a:pt x="1722120" y="340390"/>
                </a:cubicBezTo>
                <a:lnTo>
                  <a:pt x="234315" y="340390"/>
                </a:lnTo>
                <a:cubicBezTo>
                  <a:pt x="251460" y="319433"/>
                  <a:pt x="273050" y="298476"/>
                  <a:pt x="292100" y="281330"/>
                </a:cubicBezTo>
                <a:close/>
                <a:moveTo>
                  <a:pt x="405765" y="183531"/>
                </a:moveTo>
                <a:lnTo>
                  <a:pt x="1550670" y="183531"/>
                </a:lnTo>
                <a:cubicBezTo>
                  <a:pt x="1577340" y="202583"/>
                  <a:pt x="1605280" y="226080"/>
                  <a:pt x="1627505" y="245132"/>
                </a:cubicBezTo>
                <a:lnTo>
                  <a:pt x="330835" y="245132"/>
                </a:lnTo>
                <a:cubicBezTo>
                  <a:pt x="353060" y="224175"/>
                  <a:pt x="382905" y="200678"/>
                  <a:pt x="405765" y="183531"/>
                </a:cubicBezTo>
                <a:close/>
                <a:moveTo>
                  <a:pt x="572770" y="88273"/>
                </a:moveTo>
                <a:lnTo>
                  <a:pt x="1384300" y="88273"/>
                </a:lnTo>
                <a:cubicBezTo>
                  <a:pt x="1423670" y="105419"/>
                  <a:pt x="1464310" y="127011"/>
                  <a:pt x="1497330" y="147333"/>
                </a:cubicBezTo>
                <a:lnTo>
                  <a:pt x="459740" y="147333"/>
                </a:lnTo>
                <a:cubicBezTo>
                  <a:pt x="495300" y="125106"/>
                  <a:pt x="537845" y="104149"/>
                  <a:pt x="572770" y="88273"/>
                </a:cubicBezTo>
                <a:close/>
                <a:moveTo>
                  <a:pt x="977900" y="0"/>
                </a:moveTo>
                <a:cubicBezTo>
                  <a:pt x="1087120" y="-1270"/>
                  <a:pt x="1203325" y="19687"/>
                  <a:pt x="1293495" y="51440"/>
                </a:cubicBezTo>
                <a:lnTo>
                  <a:pt x="661670" y="51440"/>
                </a:lnTo>
                <a:cubicBezTo>
                  <a:pt x="759460" y="16511"/>
                  <a:pt x="878840" y="-635"/>
                  <a:pt x="977900" y="0"/>
                </a:cubicBezTo>
                <a:close/>
              </a:path>
            </a:pathLst>
          </a:custGeom>
          <a:gradFill flip="none" rotWithShape="1">
            <a:gsLst>
              <a:gs pos="0">
                <a:srgbClr val="00B0F0">
                  <a:alpha val="34000"/>
                </a:srgbClr>
              </a:gs>
              <a:gs pos="76000">
                <a:srgbClr val="00B0F0">
                  <a:alpha val="3000"/>
                </a:srgbClr>
              </a:gs>
              <a:gs pos="100000">
                <a:srgbClr val="00B0F0">
                  <a:alpha val="3000"/>
                </a:srgbClr>
              </a:gs>
            </a:gsLst>
            <a:lin ang="13500000" scaled="1"/>
          </a:gradFill>
        </p:spPr>
      </p:sp>
      <p:sp>
        <p:nvSpPr>
          <p:cNvPr id="7" name="Shape 4"/>
          <p:cNvSpPr/>
          <p:nvPr/>
        </p:nvSpPr>
        <p:spPr>
          <a:xfrm rot="6540000">
            <a:off x="10932795" y="1224280"/>
            <a:ext cx="464185" cy="464185"/>
          </a:xfrm>
          <a:prstGeom prst="ellipse">
            <a:avLst/>
          </a:prstGeom>
          <a:gradFill flip="none" rotWithShape="1">
            <a:gsLst>
              <a:gs pos="0">
                <a:srgbClr val="00B0F0">
                  <a:alpha val="34000"/>
                </a:srgbClr>
              </a:gs>
              <a:gs pos="76000">
                <a:srgbClr val="00B0F0">
                  <a:alpha val="3000"/>
                </a:srgbClr>
              </a:gs>
              <a:gs pos="100000">
                <a:srgbClr val="00B0F0">
                  <a:alpha val="3000"/>
                </a:srgbClr>
              </a:gs>
            </a:gsLst>
            <a:lin ang="0" scaled="1"/>
          </a:gradFill>
        </p:spPr>
      </p:sp>
      <p:sp>
        <p:nvSpPr>
          <p:cNvPr id="8" name="Shape 5"/>
          <p:cNvSpPr/>
          <p:nvPr>
            <p:custDataLst>
              <p:tags r:id="rId2"/>
            </p:custDataLst>
          </p:nvPr>
        </p:nvSpPr>
        <p:spPr>
          <a:xfrm>
            <a:off x="629920" y="1517650"/>
            <a:ext cx="91440" cy="1432560"/>
          </a:xfrm>
          <a:prstGeom prst="rect">
            <a:avLst/>
          </a:prstGeom>
          <a:solidFill>
            <a:srgbClr val="004CC0"/>
          </a:solidFill>
        </p:spPr>
      </p:sp>
      <p:sp>
        <p:nvSpPr>
          <p:cNvPr id="9" name="Shape 6"/>
          <p:cNvSpPr/>
          <p:nvPr>
            <p:custDataLst>
              <p:tags r:id="rId3"/>
            </p:custDataLst>
          </p:nvPr>
        </p:nvSpPr>
        <p:spPr>
          <a:xfrm>
            <a:off x="756920" y="1517650"/>
            <a:ext cx="9063990" cy="1432560"/>
          </a:xfrm>
          <a:prstGeom prst="rect">
            <a:avLst/>
          </a:prstGeom>
          <a:solidFill>
            <a:srgbClr val="FFFFFF"/>
          </a:solidFill>
          <a:ln w="19050">
            <a:solidFill>
              <a:srgbClr val="004CC0"/>
            </a:solidFill>
            <a:prstDash val="solid"/>
          </a:ln>
        </p:spPr>
      </p:sp>
      <p:sp>
        <p:nvSpPr>
          <p:cNvPr id="10" name="Shape 7"/>
          <p:cNvSpPr/>
          <p:nvPr>
            <p:custDataLst>
              <p:tags r:id="rId4"/>
            </p:custDataLst>
          </p:nvPr>
        </p:nvSpPr>
        <p:spPr>
          <a:xfrm flipH="1" flipV="1">
            <a:off x="9592310" y="1517650"/>
            <a:ext cx="228600" cy="228600"/>
          </a:xfrm>
          <a:prstGeom prst="rtTriangle">
            <a:avLst/>
          </a:prstGeom>
          <a:solidFill>
            <a:srgbClr val="004CC0"/>
          </a:solidFill>
        </p:spPr>
      </p:sp>
      <p:sp>
        <p:nvSpPr>
          <p:cNvPr id="11" name="Shape 8"/>
          <p:cNvSpPr/>
          <p:nvPr>
            <p:custDataLst>
              <p:tags r:id="rId5"/>
            </p:custDataLst>
          </p:nvPr>
        </p:nvSpPr>
        <p:spPr>
          <a:xfrm>
            <a:off x="629920" y="3169285"/>
            <a:ext cx="91440" cy="1432560"/>
          </a:xfrm>
          <a:prstGeom prst="rect">
            <a:avLst/>
          </a:prstGeom>
          <a:solidFill>
            <a:srgbClr val="004CC0"/>
          </a:solidFill>
        </p:spPr>
      </p:sp>
      <p:sp>
        <p:nvSpPr>
          <p:cNvPr id="12" name="Shape 9"/>
          <p:cNvSpPr/>
          <p:nvPr>
            <p:custDataLst>
              <p:tags r:id="rId6"/>
            </p:custDataLst>
          </p:nvPr>
        </p:nvSpPr>
        <p:spPr>
          <a:xfrm>
            <a:off x="756920" y="3169285"/>
            <a:ext cx="9063990" cy="1432560"/>
          </a:xfrm>
          <a:prstGeom prst="rect">
            <a:avLst/>
          </a:prstGeom>
          <a:solidFill>
            <a:srgbClr val="FFFFFF"/>
          </a:solidFill>
          <a:ln w="19050">
            <a:solidFill>
              <a:srgbClr val="004CC0"/>
            </a:solidFill>
            <a:prstDash val="solid"/>
          </a:ln>
        </p:spPr>
      </p:sp>
      <p:sp>
        <p:nvSpPr>
          <p:cNvPr id="13" name="Shape 10"/>
          <p:cNvSpPr/>
          <p:nvPr>
            <p:custDataLst>
              <p:tags r:id="rId7"/>
            </p:custDataLst>
          </p:nvPr>
        </p:nvSpPr>
        <p:spPr>
          <a:xfrm flipH="1" flipV="1">
            <a:off x="9592310" y="3169285"/>
            <a:ext cx="228600" cy="228600"/>
          </a:xfrm>
          <a:prstGeom prst="rtTriangle">
            <a:avLst/>
          </a:prstGeom>
          <a:solidFill>
            <a:srgbClr val="004CC0"/>
          </a:solidFill>
        </p:spPr>
      </p:sp>
      <p:sp>
        <p:nvSpPr>
          <p:cNvPr id="14" name="Shape 11"/>
          <p:cNvSpPr/>
          <p:nvPr>
            <p:custDataLst>
              <p:tags r:id="rId8"/>
            </p:custDataLst>
          </p:nvPr>
        </p:nvSpPr>
        <p:spPr>
          <a:xfrm>
            <a:off x="629920" y="4820920"/>
            <a:ext cx="91440" cy="1432560"/>
          </a:xfrm>
          <a:prstGeom prst="rect">
            <a:avLst/>
          </a:prstGeom>
          <a:solidFill>
            <a:srgbClr val="004CC0"/>
          </a:solidFill>
        </p:spPr>
      </p:sp>
      <p:sp>
        <p:nvSpPr>
          <p:cNvPr id="15" name="Shape 12"/>
          <p:cNvSpPr/>
          <p:nvPr>
            <p:custDataLst>
              <p:tags r:id="rId9"/>
            </p:custDataLst>
          </p:nvPr>
        </p:nvSpPr>
        <p:spPr>
          <a:xfrm>
            <a:off x="756920" y="4820920"/>
            <a:ext cx="9063990" cy="1432560"/>
          </a:xfrm>
          <a:prstGeom prst="rect">
            <a:avLst/>
          </a:prstGeom>
          <a:solidFill>
            <a:srgbClr val="FFFFFF"/>
          </a:solidFill>
          <a:ln w="19050">
            <a:solidFill>
              <a:srgbClr val="004CC0"/>
            </a:solidFill>
            <a:prstDash val="solid"/>
          </a:ln>
        </p:spPr>
      </p:sp>
      <p:sp>
        <p:nvSpPr>
          <p:cNvPr id="16" name="Shape 13"/>
          <p:cNvSpPr/>
          <p:nvPr>
            <p:custDataLst>
              <p:tags r:id="rId10"/>
            </p:custDataLst>
          </p:nvPr>
        </p:nvSpPr>
        <p:spPr>
          <a:xfrm flipH="1" flipV="1">
            <a:off x="9592310" y="4820920"/>
            <a:ext cx="228600" cy="228600"/>
          </a:xfrm>
          <a:prstGeom prst="rtTriangle">
            <a:avLst/>
          </a:prstGeom>
          <a:solidFill>
            <a:srgbClr val="004CC0"/>
          </a:solidFill>
        </p:spPr>
      </p:sp>
      <p:sp>
        <p:nvSpPr>
          <p:cNvPr id="17" name="Text 14"/>
          <p:cNvSpPr/>
          <p:nvPr/>
        </p:nvSpPr>
        <p:spPr>
          <a:xfrm>
            <a:off x="8890" y="129540"/>
            <a:ext cx="9897110" cy="1383665"/>
          </a:xfrm>
          <a:prstGeom prst="rect">
            <a:avLst/>
          </a:prstGeom>
          <a:noFill/>
        </p:spPr>
        <p:txBody>
          <a:bodyPr wrap="square" lIns="91440" tIns="45720" rIns="91440" bIns="45720" rtlCol="0" anchor="t">
            <a:spAutoFit/>
          </a:bodyPr>
          <a:lstStyle/>
          <a:p>
            <a:pPr>
              <a:lnSpc>
                <a:spcPct val="100000"/>
              </a:lnSpc>
            </a:pPr>
            <a:r>
              <a:rPr lang="en-US" altLang="zh-CN" sz="2800" b="1" dirty="0">
                <a:solidFill>
                  <a:srgbClr val="000000"/>
                </a:solidFill>
                <a:latin typeface="MiSans" panose="00000500000000000000" pitchFamily="34" charset="-122"/>
                <a:ea typeface="MiSans" panose="00000500000000000000" pitchFamily="34" charset="-122"/>
                <a:cs typeface="MiSans" panose="00000500000000000000" pitchFamily="34" charset="-120"/>
              </a:rPr>
              <a:t>Policy adjustments in nickel and cobalt resource-rich countries force the transformation of domestic raw material structure</a:t>
            </a:r>
            <a:endParaRPr lang="en-US" altLang="zh-CN" sz="2800" b="1" dirty="0">
              <a:solidFill>
                <a:srgbClr val="000000"/>
              </a:solidFill>
              <a:latin typeface="MiSans" panose="00000500000000000000" pitchFamily="34" charset="-122"/>
              <a:ea typeface="MiSans" panose="00000500000000000000" pitchFamily="34" charset="-122"/>
              <a:cs typeface="MiSans" panose="00000500000000000000" pitchFamily="34" charset="-120"/>
            </a:endParaRPr>
          </a:p>
        </p:txBody>
      </p:sp>
      <p:sp>
        <p:nvSpPr>
          <p:cNvPr id="18" name="Text 15"/>
          <p:cNvSpPr/>
          <p:nvPr>
            <p:custDataLst>
              <p:tags r:id="rId11"/>
            </p:custDataLst>
          </p:nvPr>
        </p:nvSpPr>
        <p:spPr>
          <a:xfrm>
            <a:off x="843915" y="1614488"/>
            <a:ext cx="6934200" cy="368300"/>
          </a:xfrm>
          <a:prstGeom prst="rect">
            <a:avLst/>
          </a:prstGeom>
          <a:noFill/>
        </p:spPr>
        <p:txBody>
          <a:bodyPr wrap="square" lIns="91440" tIns="45720" rIns="91440" bIns="45720" rtlCol="0" anchor="ctr">
            <a:spAutoFit/>
          </a:bodyPr>
          <a:lstStyle/>
          <a:p>
            <a:pPr algn="just">
              <a:lnSpc>
                <a:spcPct val="100000"/>
              </a:lnSpc>
            </a:pPr>
            <a:r>
              <a:rPr lang="en-US" altLang="zh-CN" sz="1800" dirty="0">
                <a:solidFill>
                  <a:srgbClr val="1D3EBF"/>
                </a:solidFill>
                <a:latin typeface="MiSans" panose="00000500000000000000" pitchFamily="34" charset="-122"/>
                <a:ea typeface="MiSans" panose="00000500000000000000" pitchFamily="34" charset="-122"/>
                <a:cs typeface="MiSans" panose="00000500000000000000" pitchFamily="34" charset="-120"/>
              </a:rPr>
              <a:t>The retention risk of overseas scandium resources is on the rise</a:t>
            </a:r>
            <a:endParaRPr lang="en-US" sz="1600" dirty="0"/>
          </a:p>
        </p:txBody>
      </p:sp>
      <p:sp>
        <p:nvSpPr>
          <p:cNvPr id="19" name="Text 16"/>
          <p:cNvSpPr/>
          <p:nvPr>
            <p:custDataLst>
              <p:tags r:id="rId12"/>
            </p:custDataLst>
          </p:nvPr>
        </p:nvSpPr>
        <p:spPr>
          <a:xfrm>
            <a:off x="895985" y="1896110"/>
            <a:ext cx="8798560" cy="1249680"/>
          </a:xfrm>
          <a:prstGeom prst="rect">
            <a:avLst/>
          </a:prstGeom>
          <a:noFill/>
        </p:spPr>
        <p:txBody>
          <a:bodyPr wrap="square" lIns="91440" tIns="45720" rIns="91440" bIns="45720" rtlCol="0" anchor="t">
            <a:spAutoFit/>
          </a:bodyPr>
          <a:lstStyle/>
          <a:p>
            <a:pPr algn="just">
              <a:lnSpc>
                <a:spcPct val="130000"/>
              </a:lnSpc>
            </a:pPr>
            <a:r>
              <a:rPr lang="en-US" altLang="zh-CN" sz="1400" dirty="0">
                <a:solidFill>
                  <a:srgbClr val="000000"/>
                </a:solidFill>
                <a:latin typeface="MiSans" panose="00000500000000000000" pitchFamily="34" charset="-122"/>
                <a:ea typeface="MiSans" panose="00000500000000000000" pitchFamily="34" charset="-122"/>
                <a:cs typeface="MiSans" panose="00000500000000000000" pitchFamily="34" charset="-120"/>
                <a:sym typeface="Noto Sans SC" panose="020B0200000000000000" charset="-122"/>
              </a:rPr>
              <a:t>Indonesia and other core nickel-cobalt resource countries have rolled out increasingly stringent policies. They may restrict raw material exports and mandate deep processing locally within their territories, which will trigger a fundamental reshaping of China’s domestic raw material supply landscape.</a:t>
            </a:r>
            <a:endParaRPr lang="en-US" sz="1600"/>
          </a:p>
          <a:p>
            <a:pPr algn="just">
              <a:lnSpc>
                <a:spcPct val="130000"/>
              </a:lnSpc>
            </a:pPr>
            <a:endParaRPr lang="en-US" sz="1600" dirty="0"/>
          </a:p>
        </p:txBody>
      </p:sp>
      <p:sp>
        <p:nvSpPr>
          <p:cNvPr id="20" name="Text 17"/>
          <p:cNvSpPr/>
          <p:nvPr>
            <p:custDataLst>
              <p:tags r:id="rId13"/>
            </p:custDataLst>
          </p:nvPr>
        </p:nvSpPr>
        <p:spPr>
          <a:xfrm>
            <a:off x="843915" y="3204210"/>
            <a:ext cx="8604250" cy="645160"/>
          </a:xfrm>
          <a:prstGeom prst="rect">
            <a:avLst/>
          </a:prstGeom>
          <a:noFill/>
        </p:spPr>
        <p:txBody>
          <a:bodyPr wrap="square" lIns="91440" tIns="45720" rIns="91440" bIns="45720" rtlCol="0" anchor="ctr">
            <a:spAutoFit/>
          </a:bodyPr>
          <a:lstStyle/>
          <a:p>
            <a:pPr algn="just">
              <a:lnSpc>
                <a:spcPct val="100000"/>
              </a:lnSpc>
            </a:pPr>
            <a:r>
              <a:rPr lang="en-US" altLang="zh-CN" sz="1800" dirty="0">
                <a:solidFill>
                  <a:srgbClr val="1D3EBF"/>
                </a:solidFill>
                <a:latin typeface="MiSans" panose="00000500000000000000" pitchFamily="34" charset="-122"/>
                <a:ea typeface="MiSans" panose="00000500000000000000" pitchFamily="34" charset="-122"/>
                <a:cs typeface="MiSans" panose="00000500000000000000" pitchFamily="34" charset="-120"/>
              </a:rPr>
              <a:t>Waste acid generated from titanium dioxide and zirconium liquid production has become the absolutely dominant source</a:t>
            </a:r>
            <a:endParaRPr lang="en-US" sz="1600" dirty="0"/>
          </a:p>
        </p:txBody>
      </p:sp>
      <p:sp>
        <p:nvSpPr>
          <p:cNvPr id="21" name="Text 18"/>
          <p:cNvSpPr/>
          <p:nvPr>
            <p:custDataLst>
              <p:tags r:id="rId14"/>
            </p:custDataLst>
          </p:nvPr>
        </p:nvSpPr>
        <p:spPr>
          <a:xfrm>
            <a:off x="848360" y="3698240"/>
            <a:ext cx="8798560" cy="929640"/>
          </a:xfrm>
          <a:prstGeom prst="rect">
            <a:avLst/>
          </a:prstGeom>
          <a:noFill/>
        </p:spPr>
        <p:txBody>
          <a:bodyPr wrap="square" lIns="91440" tIns="45720" rIns="91440" bIns="45720" rtlCol="0" anchor="t">
            <a:spAutoFit/>
          </a:bodyPr>
          <a:lstStyle/>
          <a:p>
            <a:pPr algn="just">
              <a:lnSpc>
                <a:spcPct val="130000"/>
              </a:lnSpc>
            </a:pPr>
            <a:r>
              <a:rPr lang="en-US" altLang="zh-CN" sz="1400" dirty="0">
                <a:solidFill>
                  <a:srgbClr val="000000"/>
                </a:solidFill>
                <a:latin typeface="MiSans" panose="00000500000000000000" pitchFamily="34" charset="-122"/>
                <a:ea typeface="MiSans" panose="00000500000000000000" pitchFamily="34" charset="-122"/>
                <a:cs typeface="MiSans" panose="00000500000000000000" pitchFamily="34" charset="-120"/>
              </a:rPr>
              <a:t>The raw material structure of China’s scandium industry is forced to transform, and scandium resources recovered from titanium dioxide waste acid and zirconium solution waste acid will become the absolutely dominant supply source.</a:t>
            </a:r>
            <a:endParaRPr lang="en-US" sz="1600" dirty="0"/>
          </a:p>
        </p:txBody>
      </p:sp>
      <p:sp>
        <p:nvSpPr>
          <p:cNvPr id="22" name="Text 19"/>
          <p:cNvSpPr/>
          <p:nvPr>
            <p:custDataLst>
              <p:tags r:id="rId15"/>
            </p:custDataLst>
          </p:nvPr>
        </p:nvSpPr>
        <p:spPr>
          <a:xfrm>
            <a:off x="843915" y="4918075"/>
            <a:ext cx="8305800" cy="368300"/>
          </a:xfrm>
          <a:prstGeom prst="rect">
            <a:avLst/>
          </a:prstGeom>
          <a:noFill/>
        </p:spPr>
        <p:txBody>
          <a:bodyPr wrap="square" lIns="91440" tIns="45720" rIns="91440" bIns="45720" rtlCol="0" anchor="ctr">
            <a:spAutoFit/>
          </a:bodyPr>
          <a:lstStyle/>
          <a:p>
            <a:pPr algn="just">
              <a:lnSpc>
                <a:spcPct val="100000"/>
              </a:lnSpc>
            </a:pPr>
            <a:r>
              <a:rPr lang="en-US" altLang="zh-CN" sz="1800" dirty="0">
                <a:solidFill>
                  <a:srgbClr val="1D3EBF"/>
                </a:solidFill>
                <a:latin typeface="MiSans" panose="00000500000000000000" pitchFamily="34" charset="-122"/>
                <a:ea typeface="MiSans" panose="00000500000000000000" pitchFamily="34" charset="-122"/>
                <a:cs typeface="MiSans" panose="00000500000000000000" pitchFamily="34" charset="-120"/>
              </a:rPr>
              <a:t>Technical routes and cost structure are undergoing profound adjustment</a:t>
            </a:r>
            <a:endParaRPr lang="en-US" sz="1600" dirty="0"/>
          </a:p>
        </p:txBody>
      </p:sp>
      <p:sp>
        <p:nvSpPr>
          <p:cNvPr id="23" name="Text 20"/>
          <p:cNvSpPr/>
          <p:nvPr>
            <p:custDataLst>
              <p:tags r:id="rId16"/>
            </p:custDataLst>
          </p:nvPr>
        </p:nvSpPr>
        <p:spPr>
          <a:xfrm>
            <a:off x="855345" y="5294630"/>
            <a:ext cx="8798560" cy="650240"/>
          </a:xfrm>
          <a:prstGeom prst="rect">
            <a:avLst/>
          </a:prstGeom>
          <a:noFill/>
        </p:spPr>
        <p:txBody>
          <a:bodyPr wrap="square" lIns="91440" tIns="45720" rIns="91440" bIns="45720" rtlCol="0" anchor="t">
            <a:spAutoFit/>
          </a:bodyPr>
          <a:lstStyle/>
          <a:p>
            <a:pPr algn="just">
              <a:lnSpc>
                <a:spcPct val="130000"/>
              </a:lnSpc>
            </a:pPr>
            <a:r>
              <a:rPr lang="en-US" altLang="zh-CN" sz="1400" dirty="0">
                <a:solidFill>
                  <a:srgbClr val="000000"/>
                </a:solidFill>
                <a:latin typeface="MiSans" panose="00000500000000000000" pitchFamily="34" charset="-122"/>
                <a:ea typeface="MiSans" panose="00000500000000000000" pitchFamily="34" charset="-122"/>
                <a:cs typeface="MiSans" panose="00000500000000000000" pitchFamily="34" charset="-120"/>
              </a:rPr>
              <a:t>The shift in raw material sources will profoundly reshape enterprises' extraction technical routes and cost structures, highlighting the growing urgency of supply chain security and diversified layout planning.</a:t>
            </a:r>
            <a:endParaRPr lang="en-US" sz="1600"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 y="1"/>
            <a:ext cx="12192000" cy="6858000"/>
          </a:xfrm>
          <a:prstGeom prst="rect">
            <a:avLst/>
          </a:prstGeom>
          <a:gradFill flip="none" rotWithShape="1">
            <a:gsLst>
              <a:gs pos="0">
                <a:srgbClr val="FFFFFF"/>
              </a:gs>
              <a:gs pos="81000">
                <a:srgbClr val="F0F8FF"/>
              </a:gs>
              <a:gs pos="100000">
                <a:srgbClr val="F0F8FF"/>
              </a:gs>
            </a:gsLst>
            <a:lin ang="5400000" scaled="1"/>
          </a:gradFill>
        </p:spPr>
      </p:sp>
      <p:sp>
        <p:nvSpPr>
          <p:cNvPr id="3" name="Shape 1"/>
          <p:cNvSpPr/>
          <p:nvPr/>
        </p:nvSpPr>
        <p:spPr>
          <a:xfrm>
            <a:off x="1699895" y="2041906"/>
            <a:ext cx="2643505" cy="2643505"/>
          </a:xfrm>
          <a:prstGeom prst="ellipse">
            <a:avLst/>
          </a:prstGeom>
          <a:gradFill flip="none" rotWithShape="1">
            <a:gsLst>
              <a:gs pos="0">
                <a:srgbClr val="C8E2FE"/>
              </a:gs>
              <a:gs pos="30000">
                <a:srgbClr val="C8E2FE">
                  <a:alpha val="0"/>
                </a:srgbClr>
              </a:gs>
              <a:gs pos="100000">
                <a:srgbClr val="C8E2FE">
                  <a:alpha val="0"/>
                </a:srgbClr>
              </a:gs>
            </a:gsLst>
            <a:lin ang="5400000" scaled="1"/>
          </a:gradFill>
        </p:spPr>
      </p:sp>
      <p:sp>
        <p:nvSpPr>
          <p:cNvPr id="4" name="Shape 2"/>
          <p:cNvSpPr/>
          <p:nvPr/>
        </p:nvSpPr>
        <p:spPr>
          <a:xfrm>
            <a:off x="0" y="5624503"/>
            <a:ext cx="7802117" cy="998185"/>
          </a:xfrm>
          <a:custGeom>
            <a:avLst/>
            <a:gdLst/>
            <a:ahLst/>
            <a:cxnLst/>
            <a:rect l="l" t="t" r="r" b="b"/>
            <a:pathLst>
              <a:path w="7802117" h="998185">
                <a:moveTo>
                  <a:pt x="7802117" y="998185"/>
                </a:moveTo>
                <a:lnTo>
                  <a:pt x="0" y="998185"/>
                </a:lnTo>
                <a:lnTo>
                  <a:pt x="0" y="323839"/>
                </a:lnTo>
                <a:lnTo>
                  <a:pt x="52704" y="306059"/>
                </a:lnTo>
                <a:lnTo>
                  <a:pt x="281935" y="240022"/>
                </a:lnTo>
                <a:lnTo>
                  <a:pt x="511167" y="182874"/>
                </a:lnTo>
                <a:lnTo>
                  <a:pt x="740398" y="133980"/>
                </a:lnTo>
                <a:lnTo>
                  <a:pt x="968994" y="93342"/>
                </a:lnTo>
                <a:lnTo>
                  <a:pt x="1198225" y="60323"/>
                </a:lnTo>
                <a:lnTo>
                  <a:pt x="1427457" y="34924"/>
                </a:lnTo>
                <a:lnTo>
                  <a:pt x="1656688" y="16509"/>
                </a:lnTo>
                <a:lnTo>
                  <a:pt x="1885919" y="5080"/>
                </a:lnTo>
                <a:lnTo>
                  <a:pt x="2115150" y="0"/>
                </a:lnTo>
                <a:lnTo>
                  <a:pt x="2344382" y="1270"/>
                </a:lnTo>
                <a:lnTo>
                  <a:pt x="2573613" y="8255"/>
                </a:lnTo>
                <a:lnTo>
                  <a:pt x="2802844" y="20319"/>
                </a:lnTo>
                <a:lnTo>
                  <a:pt x="3032075" y="38099"/>
                </a:lnTo>
                <a:lnTo>
                  <a:pt x="3261306" y="60323"/>
                </a:lnTo>
                <a:lnTo>
                  <a:pt x="3490538" y="86992"/>
                </a:lnTo>
                <a:lnTo>
                  <a:pt x="3719769" y="118106"/>
                </a:lnTo>
                <a:lnTo>
                  <a:pt x="3949000" y="153030"/>
                </a:lnTo>
                <a:lnTo>
                  <a:pt x="4178231" y="191128"/>
                </a:lnTo>
                <a:lnTo>
                  <a:pt x="4407463" y="233037"/>
                </a:lnTo>
                <a:lnTo>
                  <a:pt x="4636059" y="276850"/>
                </a:lnTo>
                <a:lnTo>
                  <a:pt x="4865290" y="323839"/>
                </a:lnTo>
                <a:lnTo>
                  <a:pt x="5094521" y="372732"/>
                </a:lnTo>
                <a:lnTo>
                  <a:pt x="5323753" y="423530"/>
                </a:lnTo>
                <a:lnTo>
                  <a:pt x="5552984" y="475598"/>
                </a:lnTo>
                <a:lnTo>
                  <a:pt x="5782215" y="528936"/>
                </a:lnTo>
                <a:lnTo>
                  <a:pt x="6011446" y="583545"/>
                </a:lnTo>
                <a:lnTo>
                  <a:pt x="6240678" y="638153"/>
                </a:lnTo>
                <a:lnTo>
                  <a:pt x="6469909" y="692761"/>
                </a:lnTo>
                <a:lnTo>
                  <a:pt x="6699140" y="748004"/>
                </a:lnTo>
                <a:lnTo>
                  <a:pt x="6928371" y="801977"/>
                </a:lnTo>
                <a:lnTo>
                  <a:pt x="7157603" y="855315"/>
                </a:lnTo>
                <a:lnTo>
                  <a:pt x="7386834" y="907383"/>
                </a:lnTo>
                <a:lnTo>
                  <a:pt x="7616065" y="958181"/>
                </a:lnTo>
                <a:lnTo>
                  <a:pt x="7802117" y="998185"/>
                </a:lnTo>
                <a:close/>
              </a:path>
            </a:pathLst>
          </a:custGeom>
          <a:gradFill flip="none" rotWithShape="1">
            <a:gsLst>
              <a:gs pos="0">
                <a:srgbClr val="F8AA5C"/>
              </a:gs>
              <a:gs pos="26000">
                <a:srgbClr val="F8AA5C"/>
              </a:gs>
              <a:gs pos="63000">
                <a:srgbClr val="FBCC9D"/>
              </a:gs>
              <a:gs pos="99000">
                <a:srgbClr val="FDEEDE"/>
              </a:gs>
              <a:gs pos="100000">
                <a:srgbClr val="FDEEDE"/>
              </a:gs>
            </a:gsLst>
            <a:lin ang="0" scaled="1"/>
          </a:gradFill>
        </p:spPr>
      </p:sp>
      <p:sp>
        <p:nvSpPr>
          <p:cNvPr id="5" name="Shape 3"/>
          <p:cNvSpPr/>
          <p:nvPr/>
        </p:nvSpPr>
        <p:spPr>
          <a:xfrm>
            <a:off x="0" y="5786120"/>
            <a:ext cx="12192000" cy="1071880"/>
          </a:xfrm>
          <a:custGeom>
            <a:avLst/>
            <a:gdLst/>
            <a:ahLst/>
            <a:cxnLst/>
            <a:rect l="l" t="t" r="r" b="b"/>
            <a:pathLst>
              <a:path w="12192000" h="1071880">
                <a:moveTo>
                  <a:pt x="12192000" y="65405"/>
                </a:moveTo>
                <a:lnTo>
                  <a:pt x="12192000" y="1071880"/>
                </a:lnTo>
                <a:lnTo>
                  <a:pt x="0" y="1071880"/>
                </a:lnTo>
                <a:lnTo>
                  <a:pt x="0" y="69215"/>
                </a:lnTo>
                <a:lnTo>
                  <a:pt x="136525" y="48895"/>
                </a:lnTo>
                <a:lnTo>
                  <a:pt x="278130" y="31750"/>
                </a:lnTo>
                <a:lnTo>
                  <a:pt x="420370" y="17780"/>
                </a:lnTo>
                <a:lnTo>
                  <a:pt x="561975" y="8255"/>
                </a:lnTo>
                <a:lnTo>
                  <a:pt x="703580" y="2540"/>
                </a:lnTo>
                <a:lnTo>
                  <a:pt x="845185" y="0"/>
                </a:lnTo>
                <a:lnTo>
                  <a:pt x="986790" y="635"/>
                </a:lnTo>
                <a:lnTo>
                  <a:pt x="1128395" y="3810"/>
                </a:lnTo>
                <a:lnTo>
                  <a:pt x="1270635" y="10795"/>
                </a:lnTo>
                <a:lnTo>
                  <a:pt x="1412240" y="19685"/>
                </a:lnTo>
                <a:lnTo>
                  <a:pt x="1553845" y="31750"/>
                </a:lnTo>
                <a:lnTo>
                  <a:pt x="1695450" y="45720"/>
                </a:lnTo>
                <a:lnTo>
                  <a:pt x="1837055" y="61595"/>
                </a:lnTo>
                <a:lnTo>
                  <a:pt x="1978660" y="80010"/>
                </a:lnTo>
                <a:lnTo>
                  <a:pt x="2120265" y="99695"/>
                </a:lnTo>
                <a:lnTo>
                  <a:pt x="2262505" y="121285"/>
                </a:lnTo>
                <a:lnTo>
                  <a:pt x="2404110" y="144145"/>
                </a:lnTo>
                <a:lnTo>
                  <a:pt x="2545715" y="168275"/>
                </a:lnTo>
                <a:lnTo>
                  <a:pt x="2687320" y="194310"/>
                </a:lnTo>
                <a:lnTo>
                  <a:pt x="2828925" y="220980"/>
                </a:lnTo>
                <a:lnTo>
                  <a:pt x="2970530" y="247650"/>
                </a:lnTo>
                <a:lnTo>
                  <a:pt x="3112770" y="275590"/>
                </a:lnTo>
                <a:lnTo>
                  <a:pt x="3254375" y="303530"/>
                </a:lnTo>
                <a:lnTo>
                  <a:pt x="3395980" y="332740"/>
                </a:lnTo>
                <a:lnTo>
                  <a:pt x="3537585" y="361315"/>
                </a:lnTo>
                <a:lnTo>
                  <a:pt x="3679190" y="389255"/>
                </a:lnTo>
                <a:lnTo>
                  <a:pt x="3820795" y="417830"/>
                </a:lnTo>
                <a:lnTo>
                  <a:pt x="3963035" y="445770"/>
                </a:lnTo>
                <a:lnTo>
                  <a:pt x="4104640" y="473075"/>
                </a:lnTo>
                <a:lnTo>
                  <a:pt x="4246245" y="499110"/>
                </a:lnTo>
                <a:lnTo>
                  <a:pt x="4387850" y="525145"/>
                </a:lnTo>
                <a:lnTo>
                  <a:pt x="4529455" y="549275"/>
                </a:lnTo>
                <a:lnTo>
                  <a:pt x="4671060" y="572135"/>
                </a:lnTo>
                <a:lnTo>
                  <a:pt x="4813300" y="594360"/>
                </a:lnTo>
                <a:lnTo>
                  <a:pt x="4954905" y="614045"/>
                </a:lnTo>
                <a:lnTo>
                  <a:pt x="5096510" y="631825"/>
                </a:lnTo>
                <a:lnTo>
                  <a:pt x="5238115" y="648335"/>
                </a:lnTo>
                <a:lnTo>
                  <a:pt x="5379720" y="662305"/>
                </a:lnTo>
                <a:lnTo>
                  <a:pt x="5521325" y="673735"/>
                </a:lnTo>
                <a:lnTo>
                  <a:pt x="5662930" y="682625"/>
                </a:lnTo>
                <a:lnTo>
                  <a:pt x="5805170" y="689610"/>
                </a:lnTo>
                <a:lnTo>
                  <a:pt x="5946775" y="693420"/>
                </a:lnTo>
                <a:lnTo>
                  <a:pt x="6088380" y="693420"/>
                </a:lnTo>
                <a:lnTo>
                  <a:pt x="6108065" y="693420"/>
                </a:lnTo>
                <a:lnTo>
                  <a:pt x="6128385" y="693420"/>
                </a:lnTo>
                <a:lnTo>
                  <a:pt x="6269990" y="693420"/>
                </a:lnTo>
                <a:lnTo>
                  <a:pt x="6411595" y="689610"/>
                </a:lnTo>
                <a:lnTo>
                  <a:pt x="6553835" y="682625"/>
                </a:lnTo>
                <a:lnTo>
                  <a:pt x="6695440" y="673735"/>
                </a:lnTo>
                <a:lnTo>
                  <a:pt x="6837045" y="662305"/>
                </a:lnTo>
                <a:lnTo>
                  <a:pt x="6978650" y="648335"/>
                </a:lnTo>
                <a:lnTo>
                  <a:pt x="7120255" y="631825"/>
                </a:lnTo>
                <a:lnTo>
                  <a:pt x="7261860" y="614045"/>
                </a:lnTo>
                <a:lnTo>
                  <a:pt x="7403465" y="594360"/>
                </a:lnTo>
                <a:lnTo>
                  <a:pt x="7545705" y="572135"/>
                </a:lnTo>
                <a:lnTo>
                  <a:pt x="7687310" y="549275"/>
                </a:lnTo>
                <a:lnTo>
                  <a:pt x="7828915" y="525145"/>
                </a:lnTo>
                <a:lnTo>
                  <a:pt x="7970520" y="499110"/>
                </a:lnTo>
                <a:lnTo>
                  <a:pt x="8112125" y="473075"/>
                </a:lnTo>
                <a:lnTo>
                  <a:pt x="8253730" y="445770"/>
                </a:lnTo>
                <a:lnTo>
                  <a:pt x="8395970" y="417830"/>
                </a:lnTo>
                <a:lnTo>
                  <a:pt x="8537575" y="389255"/>
                </a:lnTo>
                <a:lnTo>
                  <a:pt x="8679180" y="361315"/>
                </a:lnTo>
                <a:lnTo>
                  <a:pt x="8820785" y="332740"/>
                </a:lnTo>
                <a:lnTo>
                  <a:pt x="8962390" y="303530"/>
                </a:lnTo>
                <a:lnTo>
                  <a:pt x="9103995" y="275590"/>
                </a:lnTo>
                <a:lnTo>
                  <a:pt x="9246235" y="247650"/>
                </a:lnTo>
                <a:lnTo>
                  <a:pt x="9387840" y="220980"/>
                </a:lnTo>
                <a:lnTo>
                  <a:pt x="9529445" y="194310"/>
                </a:lnTo>
                <a:lnTo>
                  <a:pt x="9671050" y="168275"/>
                </a:lnTo>
                <a:lnTo>
                  <a:pt x="9812655" y="144145"/>
                </a:lnTo>
                <a:lnTo>
                  <a:pt x="9954260" y="121285"/>
                </a:lnTo>
                <a:lnTo>
                  <a:pt x="10096500" y="99695"/>
                </a:lnTo>
                <a:lnTo>
                  <a:pt x="10238105" y="80010"/>
                </a:lnTo>
                <a:lnTo>
                  <a:pt x="10379710" y="61595"/>
                </a:lnTo>
                <a:lnTo>
                  <a:pt x="10521315" y="45720"/>
                </a:lnTo>
                <a:lnTo>
                  <a:pt x="10662920" y="31750"/>
                </a:lnTo>
                <a:lnTo>
                  <a:pt x="10804525" y="19685"/>
                </a:lnTo>
                <a:lnTo>
                  <a:pt x="10946130" y="10795"/>
                </a:lnTo>
                <a:lnTo>
                  <a:pt x="11088370" y="3810"/>
                </a:lnTo>
                <a:lnTo>
                  <a:pt x="11229975" y="635"/>
                </a:lnTo>
                <a:lnTo>
                  <a:pt x="11371580" y="0"/>
                </a:lnTo>
                <a:lnTo>
                  <a:pt x="11513185" y="2540"/>
                </a:lnTo>
                <a:lnTo>
                  <a:pt x="11654790" y="8255"/>
                </a:lnTo>
                <a:lnTo>
                  <a:pt x="11796395" y="17780"/>
                </a:lnTo>
                <a:lnTo>
                  <a:pt x="11938635" y="31750"/>
                </a:lnTo>
                <a:lnTo>
                  <a:pt x="12080240" y="48895"/>
                </a:lnTo>
                <a:lnTo>
                  <a:pt x="12192000" y="65405"/>
                </a:lnTo>
                <a:close/>
              </a:path>
            </a:pathLst>
          </a:custGeom>
          <a:solidFill>
            <a:srgbClr val="056EE1"/>
          </a:solidFill>
        </p:spPr>
      </p:sp>
      <p:sp>
        <p:nvSpPr>
          <p:cNvPr id="6" name="Shape 4"/>
          <p:cNvSpPr/>
          <p:nvPr/>
        </p:nvSpPr>
        <p:spPr>
          <a:xfrm>
            <a:off x="11106785" y="693737"/>
            <a:ext cx="235520" cy="0"/>
          </a:xfrm>
          <a:prstGeom prst="line">
            <a:avLst/>
          </a:prstGeom>
          <a:noFill/>
          <a:ln w="31750">
            <a:solidFill>
              <a:srgbClr val="056EE1"/>
            </a:solidFill>
            <a:prstDash val="solid"/>
            <a:headEnd type="none"/>
            <a:tailEnd type="none"/>
          </a:ln>
        </p:spPr>
      </p:sp>
      <p:sp>
        <p:nvSpPr>
          <p:cNvPr id="7" name="Shape 5"/>
          <p:cNvSpPr/>
          <p:nvPr/>
        </p:nvSpPr>
        <p:spPr>
          <a:xfrm>
            <a:off x="11106785" y="754697"/>
            <a:ext cx="235520" cy="0"/>
          </a:xfrm>
          <a:prstGeom prst="line">
            <a:avLst/>
          </a:prstGeom>
          <a:noFill/>
          <a:ln w="31750">
            <a:solidFill>
              <a:srgbClr val="056EE1"/>
            </a:solidFill>
            <a:prstDash val="solid"/>
            <a:headEnd type="none"/>
            <a:tailEnd type="none"/>
          </a:ln>
        </p:spPr>
      </p:sp>
      <p:sp>
        <p:nvSpPr>
          <p:cNvPr id="8" name="Shape 6"/>
          <p:cNvSpPr/>
          <p:nvPr/>
        </p:nvSpPr>
        <p:spPr>
          <a:xfrm>
            <a:off x="11106785" y="815657"/>
            <a:ext cx="235520" cy="0"/>
          </a:xfrm>
          <a:prstGeom prst="line">
            <a:avLst/>
          </a:prstGeom>
          <a:noFill/>
          <a:ln w="31750">
            <a:solidFill>
              <a:srgbClr val="056EE1"/>
            </a:solidFill>
            <a:prstDash val="solid"/>
            <a:headEnd type="none"/>
            <a:tailEnd type="none"/>
          </a:ln>
        </p:spPr>
      </p:sp>
      <p:pic>
        <p:nvPicPr>
          <p:cNvPr id="9" name="Image 0" descr="https://kimi-img.moonshot.cn/pub/slides/slides_tmpl/image/25-10-09-17:19:39-d3jnsaos8jdo4os5dlt0.png"/>
          <p:cNvPicPr>
            <a:picLocks noChangeAspect="1"/>
          </p:cNvPicPr>
          <p:nvPr>
            <p:custDataLst>
              <p:tags r:id="rId1"/>
            </p:custDataLst>
          </p:nvPr>
        </p:nvPicPr>
        <p:blipFill>
          <a:blip r:embed="rId2"/>
          <a:stretch>
            <a:fillRect/>
          </a:stretch>
        </p:blipFill>
        <p:spPr>
          <a:xfrm>
            <a:off x="5514340" y="1301115"/>
            <a:ext cx="5906770" cy="4462145"/>
          </a:xfrm>
          <a:prstGeom prst="rect">
            <a:avLst/>
          </a:prstGeom>
        </p:spPr>
      </p:pic>
      <p:pic>
        <p:nvPicPr>
          <p:cNvPr id="10" name="Image 1" descr="https://kimi-img.moonshot.cn/pub/slides/slides_tmpl/image/25-10-09-17:19:39-d3jnsaos8jdo4os5dlrg.png"/>
          <p:cNvPicPr>
            <a:picLocks noChangeAspect="1"/>
          </p:cNvPicPr>
          <p:nvPr/>
        </p:nvPicPr>
        <p:blipFill>
          <a:blip r:embed="rId3"/>
          <a:srcRect/>
          <a:stretch>
            <a:fillRect/>
          </a:stretch>
        </p:blipFill>
        <p:spPr>
          <a:xfrm>
            <a:off x="2007235" y="3430905"/>
            <a:ext cx="2084070" cy="303530"/>
          </a:xfrm>
          <a:prstGeom prst="rect">
            <a:avLst/>
          </a:prstGeom>
        </p:spPr>
      </p:pic>
      <p:sp>
        <p:nvSpPr>
          <p:cNvPr id="11" name="Text 7"/>
          <p:cNvSpPr/>
          <p:nvPr/>
        </p:nvSpPr>
        <p:spPr>
          <a:xfrm>
            <a:off x="1045210" y="2476500"/>
            <a:ext cx="4008120" cy="1081405"/>
          </a:xfrm>
          <a:prstGeom prst="rect">
            <a:avLst/>
          </a:prstGeom>
          <a:noFill/>
        </p:spPr>
        <p:txBody>
          <a:bodyPr wrap="square" lIns="91440" tIns="45720" rIns="91440" bIns="45720" rtlCol="0" anchor="b"/>
          <a:lstStyle/>
          <a:p>
            <a:pPr algn="ctr">
              <a:lnSpc>
                <a:spcPct val="100000"/>
              </a:lnSpc>
            </a:pPr>
            <a:r>
              <a:rPr lang="en-US" sz="5400" dirty="0">
                <a:solidFill>
                  <a:srgbClr val="000000"/>
                </a:solidFill>
                <a:latin typeface="MiSans" panose="00000500000000000000" pitchFamily="34" charset="-122"/>
                <a:ea typeface="MiSans" panose="00000500000000000000" pitchFamily="34" charset="-122"/>
                <a:cs typeface="MiSans" panose="00000500000000000000" pitchFamily="34" charset="-120"/>
              </a:rPr>
              <a:t>CONTENTS</a:t>
            </a:r>
            <a:endParaRPr lang="en-US" sz="5400" dirty="0">
              <a:solidFill>
                <a:srgbClr val="000000"/>
              </a:solidFill>
              <a:latin typeface="MiSans" panose="00000500000000000000" pitchFamily="34" charset="-122"/>
              <a:ea typeface="MiSans" panose="00000500000000000000" pitchFamily="34" charset="-122"/>
              <a:cs typeface="MiSans" panose="00000500000000000000" pitchFamily="34" charset="-120"/>
            </a:endParaRPr>
          </a:p>
        </p:txBody>
      </p:sp>
      <p:sp>
        <p:nvSpPr>
          <p:cNvPr id="12" name="Text 8"/>
          <p:cNvSpPr/>
          <p:nvPr>
            <p:custDataLst>
              <p:tags r:id="rId4"/>
            </p:custDataLst>
          </p:nvPr>
        </p:nvSpPr>
        <p:spPr>
          <a:xfrm>
            <a:off x="5656524" y="1459235"/>
            <a:ext cx="832600" cy="462173"/>
          </a:xfrm>
          <a:prstGeom prst="rect">
            <a:avLst/>
          </a:prstGeom>
          <a:noFill/>
        </p:spPr>
        <p:txBody>
          <a:bodyPr wrap="square" lIns="0" tIns="0" rIns="0" bIns="0" rtlCol="0" anchor="ctr"/>
          <a:lstStyle/>
          <a:p>
            <a:pPr algn="ctr">
              <a:lnSpc>
                <a:spcPct val="100000"/>
              </a:lnSpc>
            </a:pPr>
            <a:r>
              <a:rPr lang="en-US" sz="3200" b="1" dirty="0">
                <a:solidFill>
                  <a:srgbClr val="056EE1"/>
                </a:solidFill>
                <a:latin typeface="MiSans" panose="00000500000000000000" pitchFamily="34" charset="-122"/>
                <a:ea typeface="MiSans" panose="00000500000000000000" pitchFamily="34" charset="-122"/>
                <a:cs typeface="MiSans" panose="00000500000000000000" pitchFamily="34" charset="-120"/>
              </a:rPr>
              <a:t>01</a:t>
            </a:r>
            <a:endParaRPr lang="en-US" sz="3200" b="1" dirty="0">
              <a:solidFill>
                <a:srgbClr val="056EE1"/>
              </a:solidFill>
              <a:latin typeface="MiSans" panose="00000500000000000000" pitchFamily="34" charset="-122"/>
              <a:ea typeface="MiSans" panose="00000500000000000000" pitchFamily="34" charset="-122"/>
              <a:cs typeface="MiSans" panose="00000500000000000000" pitchFamily="34" charset="-120"/>
            </a:endParaRPr>
          </a:p>
        </p:txBody>
      </p:sp>
      <p:sp>
        <p:nvSpPr>
          <p:cNvPr id="13" name="Text 9"/>
          <p:cNvSpPr/>
          <p:nvPr>
            <p:custDataLst>
              <p:tags r:id="rId5"/>
            </p:custDataLst>
          </p:nvPr>
        </p:nvSpPr>
        <p:spPr>
          <a:xfrm>
            <a:off x="6534150" y="1459322"/>
            <a:ext cx="4317365" cy="461999"/>
          </a:xfrm>
          <a:prstGeom prst="rect">
            <a:avLst/>
          </a:prstGeom>
          <a:noFill/>
        </p:spPr>
        <p:txBody>
          <a:bodyPr wrap="square" lIns="0" tIns="0" rIns="0" bIns="0" rtlCol="0" anchor="ctr"/>
          <a:lstStyle/>
          <a:p>
            <a:pPr>
              <a:lnSpc>
                <a:spcPct val="100000"/>
              </a:lnSpc>
            </a:pPr>
            <a:r>
              <a:rPr lang="en-US" altLang="zh-CN" sz="1600" dirty="0">
                <a:latin typeface="MiSans" panose="00000500000000000000" pitchFamily="34" charset="-122"/>
                <a:ea typeface="MiSans" panose="00000500000000000000" pitchFamily="34" charset="-122"/>
              </a:rPr>
              <a:t>Scandium Raw Material Supply Landscape</a:t>
            </a:r>
            <a:endParaRPr lang="en-US" altLang="zh-CN" sz="1600" dirty="0">
              <a:latin typeface="MiSans" panose="00000500000000000000" pitchFamily="34" charset="-122"/>
              <a:ea typeface="MiSans" panose="00000500000000000000" pitchFamily="34" charset="-122"/>
            </a:endParaRPr>
          </a:p>
        </p:txBody>
      </p:sp>
      <p:sp>
        <p:nvSpPr>
          <p:cNvPr id="14" name="Text 10"/>
          <p:cNvSpPr/>
          <p:nvPr>
            <p:custDataLst>
              <p:tags r:id="rId6"/>
            </p:custDataLst>
          </p:nvPr>
        </p:nvSpPr>
        <p:spPr>
          <a:xfrm>
            <a:off x="5656524" y="2329739"/>
            <a:ext cx="832600" cy="462173"/>
          </a:xfrm>
          <a:prstGeom prst="rect">
            <a:avLst/>
          </a:prstGeom>
          <a:noFill/>
        </p:spPr>
        <p:txBody>
          <a:bodyPr wrap="square" lIns="0" tIns="0" rIns="0" bIns="0" rtlCol="0" anchor="ctr"/>
          <a:lstStyle/>
          <a:p>
            <a:pPr algn="ctr">
              <a:lnSpc>
                <a:spcPct val="100000"/>
              </a:lnSpc>
            </a:pPr>
            <a:r>
              <a:rPr lang="en-US" sz="3200" b="1" dirty="0">
                <a:solidFill>
                  <a:srgbClr val="056EE1"/>
                </a:solidFill>
                <a:latin typeface="MiSans" panose="00000500000000000000" pitchFamily="34" charset="-122"/>
                <a:ea typeface="MiSans" panose="00000500000000000000" pitchFamily="34" charset="-122"/>
                <a:cs typeface="MiSans" panose="00000500000000000000" pitchFamily="34" charset="-120"/>
              </a:rPr>
              <a:t>02</a:t>
            </a:r>
            <a:endParaRPr lang="en-US" sz="3200" b="1" dirty="0">
              <a:solidFill>
                <a:srgbClr val="056EE1"/>
              </a:solidFill>
              <a:latin typeface="MiSans" panose="00000500000000000000" pitchFamily="34" charset="-122"/>
              <a:ea typeface="MiSans" panose="00000500000000000000" pitchFamily="34" charset="-122"/>
              <a:cs typeface="MiSans" panose="00000500000000000000" pitchFamily="34" charset="-120"/>
            </a:endParaRPr>
          </a:p>
        </p:txBody>
      </p:sp>
      <p:sp>
        <p:nvSpPr>
          <p:cNvPr id="15" name="Text 11"/>
          <p:cNvSpPr/>
          <p:nvPr>
            <p:custDataLst>
              <p:tags r:id="rId7"/>
            </p:custDataLst>
          </p:nvPr>
        </p:nvSpPr>
        <p:spPr>
          <a:xfrm>
            <a:off x="6534150" y="2329826"/>
            <a:ext cx="4317365" cy="461999"/>
          </a:xfrm>
          <a:prstGeom prst="rect">
            <a:avLst/>
          </a:prstGeom>
          <a:noFill/>
        </p:spPr>
        <p:txBody>
          <a:bodyPr wrap="square" lIns="0" tIns="0" rIns="0" bIns="0" rtlCol="0" anchor="ctr"/>
          <a:lstStyle/>
          <a:p>
            <a:pPr>
              <a:lnSpc>
                <a:spcPct val="100000"/>
              </a:lnSpc>
            </a:pPr>
            <a:r>
              <a:rPr lang="en-US" altLang="zh-CN" sz="1600" dirty="0">
                <a:latin typeface="MiSans" panose="00000500000000000000" pitchFamily="34" charset="-122"/>
                <a:ea typeface="MiSans" panose="00000500000000000000" pitchFamily="34" charset="-122"/>
              </a:rPr>
              <a:t>Demand Structure and Growth</a:t>
            </a:r>
            <a:endParaRPr lang="en-US" altLang="zh-CN" sz="1600" dirty="0">
              <a:latin typeface="MiSans" panose="00000500000000000000" pitchFamily="34" charset="-122"/>
              <a:ea typeface="MiSans" panose="00000500000000000000" pitchFamily="34" charset="-122"/>
            </a:endParaRPr>
          </a:p>
        </p:txBody>
      </p:sp>
      <p:sp>
        <p:nvSpPr>
          <p:cNvPr id="16" name="Text 12"/>
          <p:cNvSpPr/>
          <p:nvPr>
            <p:custDataLst>
              <p:tags r:id="rId8"/>
            </p:custDataLst>
          </p:nvPr>
        </p:nvSpPr>
        <p:spPr>
          <a:xfrm>
            <a:off x="5656524" y="3200242"/>
            <a:ext cx="832600" cy="462173"/>
          </a:xfrm>
          <a:prstGeom prst="rect">
            <a:avLst/>
          </a:prstGeom>
          <a:noFill/>
        </p:spPr>
        <p:txBody>
          <a:bodyPr wrap="square" lIns="0" tIns="0" rIns="0" bIns="0" rtlCol="0" anchor="ctr"/>
          <a:lstStyle/>
          <a:p>
            <a:pPr algn="ctr">
              <a:lnSpc>
                <a:spcPct val="100000"/>
              </a:lnSpc>
            </a:pPr>
            <a:r>
              <a:rPr lang="en-US" sz="3200" b="1" dirty="0">
                <a:solidFill>
                  <a:srgbClr val="056EE1"/>
                </a:solidFill>
                <a:latin typeface="MiSans" panose="00000500000000000000" pitchFamily="34" charset="-122"/>
                <a:ea typeface="MiSans" panose="00000500000000000000" pitchFamily="34" charset="-122"/>
                <a:cs typeface="MiSans" panose="00000500000000000000" pitchFamily="34" charset="-120"/>
              </a:rPr>
              <a:t>03</a:t>
            </a:r>
            <a:endParaRPr lang="en-US" sz="3200" b="1" dirty="0">
              <a:solidFill>
                <a:srgbClr val="056EE1"/>
              </a:solidFill>
              <a:latin typeface="MiSans" panose="00000500000000000000" pitchFamily="34" charset="-122"/>
              <a:ea typeface="MiSans" panose="00000500000000000000" pitchFamily="34" charset="-122"/>
              <a:cs typeface="MiSans" panose="00000500000000000000" pitchFamily="34" charset="-120"/>
            </a:endParaRPr>
          </a:p>
        </p:txBody>
      </p:sp>
      <p:sp>
        <p:nvSpPr>
          <p:cNvPr id="17" name="Text 13"/>
          <p:cNvSpPr/>
          <p:nvPr>
            <p:custDataLst>
              <p:tags r:id="rId9"/>
            </p:custDataLst>
          </p:nvPr>
        </p:nvSpPr>
        <p:spPr>
          <a:xfrm>
            <a:off x="6534150" y="3200329"/>
            <a:ext cx="4317365" cy="461999"/>
          </a:xfrm>
          <a:prstGeom prst="rect">
            <a:avLst/>
          </a:prstGeom>
          <a:noFill/>
        </p:spPr>
        <p:txBody>
          <a:bodyPr wrap="square" lIns="0" tIns="0" rIns="0" bIns="0" rtlCol="0" anchor="ctr"/>
          <a:lstStyle/>
          <a:p>
            <a:pPr>
              <a:lnSpc>
                <a:spcPct val="100000"/>
              </a:lnSpc>
            </a:pPr>
            <a:r>
              <a:rPr lang="en-US" altLang="zh-CN" sz="1600" dirty="0">
                <a:latin typeface="MiSans" panose="00000500000000000000" pitchFamily="34" charset="-122"/>
                <a:ea typeface="MiSans" panose="00000500000000000000" pitchFamily="34" charset="-122"/>
              </a:rPr>
              <a:t>Main Contradictions of the Industry</a:t>
            </a:r>
            <a:endParaRPr lang="en-US" altLang="zh-CN" sz="1600" dirty="0">
              <a:latin typeface="MiSans" panose="00000500000000000000" pitchFamily="34" charset="-122"/>
              <a:ea typeface="MiSans" panose="00000500000000000000" pitchFamily="34" charset="-122"/>
            </a:endParaRPr>
          </a:p>
        </p:txBody>
      </p:sp>
      <p:sp>
        <p:nvSpPr>
          <p:cNvPr id="18" name="Text 14"/>
          <p:cNvSpPr/>
          <p:nvPr>
            <p:custDataLst>
              <p:tags r:id="rId10"/>
            </p:custDataLst>
          </p:nvPr>
        </p:nvSpPr>
        <p:spPr>
          <a:xfrm>
            <a:off x="5656524" y="4070746"/>
            <a:ext cx="832600" cy="462173"/>
          </a:xfrm>
          <a:prstGeom prst="rect">
            <a:avLst/>
          </a:prstGeom>
          <a:noFill/>
        </p:spPr>
        <p:txBody>
          <a:bodyPr wrap="square" lIns="0" tIns="0" rIns="0" bIns="0" rtlCol="0" anchor="ctr"/>
          <a:lstStyle/>
          <a:p>
            <a:pPr algn="ctr">
              <a:lnSpc>
                <a:spcPct val="100000"/>
              </a:lnSpc>
            </a:pPr>
            <a:r>
              <a:rPr lang="en-US" sz="3200" b="1" dirty="0">
                <a:solidFill>
                  <a:srgbClr val="056EE1"/>
                </a:solidFill>
                <a:latin typeface="MiSans" panose="00000500000000000000" pitchFamily="34" charset="-122"/>
                <a:ea typeface="MiSans" panose="00000500000000000000" pitchFamily="34" charset="-122"/>
                <a:cs typeface="MiSans" panose="00000500000000000000" pitchFamily="34" charset="-120"/>
              </a:rPr>
              <a:t>04</a:t>
            </a:r>
            <a:endParaRPr lang="en-US" sz="3200" b="1" dirty="0">
              <a:solidFill>
                <a:srgbClr val="056EE1"/>
              </a:solidFill>
              <a:latin typeface="MiSans" panose="00000500000000000000" pitchFamily="34" charset="-122"/>
              <a:ea typeface="MiSans" panose="00000500000000000000" pitchFamily="34" charset="-122"/>
              <a:cs typeface="MiSans" panose="00000500000000000000" pitchFamily="34" charset="-120"/>
            </a:endParaRPr>
          </a:p>
        </p:txBody>
      </p:sp>
      <p:sp>
        <p:nvSpPr>
          <p:cNvPr id="19" name="Text 15"/>
          <p:cNvSpPr/>
          <p:nvPr>
            <p:custDataLst>
              <p:tags r:id="rId11"/>
            </p:custDataLst>
          </p:nvPr>
        </p:nvSpPr>
        <p:spPr>
          <a:xfrm>
            <a:off x="6534150" y="4070834"/>
            <a:ext cx="4317365" cy="461999"/>
          </a:xfrm>
          <a:prstGeom prst="rect">
            <a:avLst/>
          </a:prstGeom>
          <a:noFill/>
        </p:spPr>
        <p:txBody>
          <a:bodyPr wrap="square" lIns="0" tIns="0" rIns="0" bIns="0" rtlCol="0" anchor="ctr"/>
          <a:lstStyle/>
          <a:p>
            <a:pPr>
              <a:lnSpc>
                <a:spcPct val="100000"/>
              </a:lnSpc>
            </a:pPr>
            <a:r>
              <a:rPr lang="en-US" altLang="zh-CN" sz="1600" dirty="0">
                <a:solidFill>
                  <a:srgbClr val="022144"/>
                </a:solidFill>
                <a:latin typeface="MiSans" panose="00000500000000000000" pitchFamily="34" charset="-122"/>
                <a:ea typeface="MiSans" panose="00000500000000000000" pitchFamily="34" charset="-122"/>
                <a:cs typeface="MiSans" panose="00000500000000000000" pitchFamily="34" charset="-120"/>
              </a:rPr>
              <a:t>Future Development Path Deduction</a:t>
            </a:r>
            <a:endParaRPr lang="en-US" altLang="zh-CN" sz="1600" dirty="0">
              <a:solidFill>
                <a:srgbClr val="022144"/>
              </a:solidFill>
              <a:latin typeface="MiSans" panose="00000500000000000000" pitchFamily="34" charset="-122"/>
              <a:ea typeface="MiSans" panose="00000500000000000000" pitchFamily="34" charset="-122"/>
              <a:cs typeface="MiSans" panose="00000500000000000000" pitchFamily="34" charset="-120"/>
            </a:endParaRPr>
          </a:p>
        </p:txBody>
      </p:sp>
      <p:sp>
        <p:nvSpPr>
          <p:cNvPr id="20" name="Text 16"/>
          <p:cNvSpPr/>
          <p:nvPr>
            <p:custDataLst>
              <p:tags r:id="rId12"/>
            </p:custDataLst>
          </p:nvPr>
        </p:nvSpPr>
        <p:spPr>
          <a:xfrm>
            <a:off x="5656524" y="4940084"/>
            <a:ext cx="832600" cy="462173"/>
          </a:xfrm>
          <a:prstGeom prst="rect">
            <a:avLst/>
          </a:prstGeom>
          <a:noFill/>
        </p:spPr>
        <p:txBody>
          <a:bodyPr wrap="square" lIns="0" tIns="0" rIns="0" bIns="0" rtlCol="0" anchor="ctr"/>
          <a:lstStyle/>
          <a:p>
            <a:pPr algn="ctr">
              <a:lnSpc>
                <a:spcPct val="100000"/>
              </a:lnSpc>
            </a:pPr>
            <a:r>
              <a:rPr lang="en-US" sz="3200" b="1" dirty="0">
                <a:solidFill>
                  <a:srgbClr val="056EE1"/>
                </a:solidFill>
                <a:latin typeface="MiSans" panose="00000500000000000000" pitchFamily="34" charset="-122"/>
                <a:ea typeface="MiSans" panose="00000500000000000000" pitchFamily="34" charset="-122"/>
                <a:cs typeface="MiSans" panose="00000500000000000000" pitchFamily="34" charset="-120"/>
              </a:rPr>
              <a:t>05</a:t>
            </a:r>
            <a:endParaRPr lang="en-US" sz="3200" b="1" dirty="0">
              <a:solidFill>
                <a:srgbClr val="056EE1"/>
              </a:solidFill>
              <a:latin typeface="MiSans" panose="00000500000000000000" pitchFamily="34" charset="-122"/>
              <a:ea typeface="MiSans" panose="00000500000000000000" pitchFamily="34" charset="-122"/>
              <a:cs typeface="MiSans" panose="00000500000000000000" pitchFamily="34" charset="-120"/>
            </a:endParaRPr>
          </a:p>
        </p:txBody>
      </p:sp>
      <p:sp>
        <p:nvSpPr>
          <p:cNvPr id="21" name="Text 17"/>
          <p:cNvSpPr/>
          <p:nvPr>
            <p:custDataLst>
              <p:tags r:id="rId13"/>
            </p:custDataLst>
          </p:nvPr>
        </p:nvSpPr>
        <p:spPr>
          <a:xfrm>
            <a:off x="6534150" y="4940172"/>
            <a:ext cx="4317365" cy="461999"/>
          </a:xfrm>
          <a:prstGeom prst="rect">
            <a:avLst/>
          </a:prstGeom>
          <a:noFill/>
        </p:spPr>
        <p:txBody>
          <a:bodyPr wrap="square" lIns="0" tIns="0" rIns="0" bIns="0" rtlCol="0" anchor="ctr"/>
          <a:lstStyle/>
          <a:p>
            <a:pPr>
              <a:lnSpc>
                <a:spcPct val="100000"/>
              </a:lnSpc>
            </a:pPr>
            <a:r>
              <a:rPr lang="en-US" altLang="zh-CN" sz="1600" dirty="0">
                <a:latin typeface="MiSans" panose="00000500000000000000" pitchFamily="34" charset="-122"/>
                <a:ea typeface="MiSans" panose="00000500000000000000" pitchFamily="34" charset="-122"/>
              </a:rPr>
              <a:t>Conclusions and Prospects</a:t>
            </a:r>
            <a:endParaRPr lang="en-US" altLang="zh-CN" sz="1600" dirty="0">
              <a:latin typeface="MiSans" panose="00000500000000000000" pitchFamily="34" charset="-122"/>
              <a:ea typeface="MiSans" panose="00000500000000000000" pitchFamily="34" charset="-122"/>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 y="1"/>
            <a:ext cx="12192000" cy="6858000"/>
          </a:xfrm>
          <a:prstGeom prst="rect">
            <a:avLst/>
          </a:prstGeom>
          <a:gradFill flip="none" rotWithShape="1">
            <a:gsLst>
              <a:gs pos="0">
                <a:srgbClr val="FFFFFF"/>
              </a:gs>
              <a:gs pos="81000">
                <a:srgbClr val="F0F8FF"/>
              </a:gs>
              <a:gs pos="100000">
                <a:srgbClr val="F0F8FF"/>
              </a:gs>
            </a:gsLst>
            <a:lin ang="5400000" scaled="1"/>
          </a:gradFill>
        </p:spPr>
      </p:sp>
      <p:sp>
        <p:nvSpPr>
          <p:cNvPr id="3" name="Shape 1"/>
          <p:cNvSpPr/>
          <p:nvPr/>
        </p:nvSpPr>
        <p:spPr>
          <a:xfrm>
            <a:off x="0" y="5432425"/>
            <a:ext cx="12192000" cy="864870"/>
          </a:xfrm>
          <a:custGeom>
            <a:avLst/>
            <a:gdLst/>
            <a:ahLst/>
            <a:cxnLst/>
            <a:rect l="l" t="t" r="r" b="b"/>
            <a:pathLst>
              <a:path w="12192000" h="864870">
                <a:moveTo>
                  <a:pt x="12192000" y="61685"/>
                </a:moveTo>
                <a:lnTo>
                  <a:pt x="12192000" y="864870"/>
                </a:lnTo>
                <a:lnTo>
                  <a:pt x="0" y="864870"/>
                </a:lnTo>
                <a:lnTo>
                  <a:pt x="0" y="65089"/>
                </a:lnTo>
                <a:lnTo>
                  <a:pt x="136525" y="45945"/>
                </a:lnTo>
                <a:lnTo>
                  <a:pt x="278130" y="29779"/>
                </a:lnTo>
                <a:lnTo>
                  <a:pt x="420370" y="17017"/>
                </a:lnTo>
                <a:lnTo>
                  <a:pt x="561975" y="8083"/>
                </a:lnTo>
                <a:lnTo>
                  <a:pt x="703580" y="2552"/>
                </a:lnTo>
                <a:lnTo>
                  <a:pt x="845185" y="0"/>
                </a:lnTo>
                <a:lnTo>
                  <a:pt x="986790" y="425"/>
                </a:lnTo>
                <a:lnTo>
                  <a:pt x="1128395" y="3829"/>
                </a:lnTo>
                <a:lnTo>
                  <a:pt x="1270635" y="10210"/>
                </a:lnTo>
                <a:lnTo>
                  <a:pt x="1412240" y="18718"/>
                </a:lnTo>
                <a:lnTo>
                  <a:pt x="1553845" y="29779"/>
                </a:lnTo>
                <a:lnTo>
                  <a:pt x="1695450" y="42967"/>
                </a:lnTo>
                <a:lnTo>
                  <a:pt x="1837055" y="58282"/>
                </a:lnTo>
                <a:lnTo>
                  <a:pt x="1978660" y="75299"/>
                </a:lnTo>
                <a:lnTo>
                  <a:pt x="2120265" y="94017"/>
                </a:lnTo>
                <a:lnTo>
                  <a:pt x="2262505" y="114437"/>
                </a:lnTo>
                <a:lnTo>
                  <a:pt x="2404110" y="136133"/>
                </a:lnTo>
                <a:lnTo>
                  <a:pt x="2545715" y="159105"/>
                </a:lnTo>
                <a:lnTo>
                  <a:pt x="2687320" y="183354"/>
                </a:lnTo>
                <a:lnTo>
                  <a:pt x="2828925" y="208454"/>
                </a:lnTo>
                <a:lnTo>
                  <a:pt x="2970530" y="233979"/>
                </a:lnTo>
                <a:lnTo>
                  <a:pt x="3112770" y="260354"/>
                </a:lnTo>
                <a:lnTo>
                  <a:pt x="3254375" y="286730"/>
                </a:lnTo>
                <a:lnTo>
                  <a:pt x="3395980" y="313957"/>
                </a:lnTo>
                <a:lnTo>
                  <a:pt x="3537585" y="340758"/>
                </a:lnTo>
                <a:lnTo>
                  <a:pt x="3679190" y="367559"/>
                </a:lnTo>
                <a:lnTo>
                  <a:pt x="3820795" y="394360"/>
                </a:lnTo>
                <a:lnTo>
                  <a:pt x="3963035" y="420736"/>
                </a:lnTo>
                <a:lnTo>
                  <a:pt x="4104640" y="446261"/>
                </a:lnTo>
                <a:lnTo>
                  <a:pt x="4246245" y="471361"/>
                </a:lnTo>
                <a:lnTo>
                  <a:pt x="4387850" y="495609"/>
                </a:lnTo>
                <a:lnTo>
                  <a:pt x="4529455" y="518582"/>
                </a:lnTo>
                <a:lnTo>
                  <a:pt x="4671060" y="540278"/>
                </a:lnTo>
                <a:lnTo>
                  <a:pt x="4813300" y="560698"/>
                </a:lnTo>
                <a:lnTo>
                  <a:pt x="4954905" y="579416"/>
                </a:lnTo>
                <a:lnTo>
                  <a:pt x="5096510" y="596433"/>
                </a:lnTo>
                <a:lnTo>
                  <a:pt x="5238115" y="611748"/>
                </a:lnTo>
                <a:lnTo>
                  <a:pt x="5379720" y="624936"/>
                </a:lnTo>
                <a:lnTo>
                  <a:pt x="5521325" y="635996"/>
                </a:lnTo>
                <a:lnTo>
                  <a:pt x="5662930" y="644505"/>
                </a:lnTo>
                <a:lnTo>
                  <a:pt x="5805170" y="650886"/>
                </a:lnTo>
                <a:lnTo>
                  <a:pt x="5946775" y="654289"/>
                </a:lnTo>
                <a:lnTo>
                  <a:pt x="6088380" y="654715"/>
                </a:lnTo>
                <a:lnTo>
                  <a:pt x="6108065" y="654289"/>
                </a:lnTo>
                <a:lnTo>
                  <a:pt x="6128385" y="654715"/>
                </a:lnTo>
                <a:lnTo>
                  <a:pt x="6269990" y="654289"/>
                </a:lnTo>
                <a:lnTo>
                  <a:pt x="6411595" y="650886"/>
                </a:lnTo>
                <a:lnTo>
                  <a:pt x="6553835" y="644505"/>
                </a:lnTo>
                <a:lnTo>
                  <a:pt x="6695440" y="635996"/>
                </a:lnTo>
                <a:lnTo>
                  <a:pt x="6837045" y="624936"/>
                </a:lnTo>
                <a:lnTo>
                  <a:pt x="6978650" y="611748"/>
                </a:lnTo>
                <a:lnTo>
                  <a:pt x="7120255" y="596433"/>
                </a:lnTo>
                <a:lnTo>
                  <a:pt x="7261860" y="579416"/>
                </a:lnTo>
                <a:lnTo>
                  <a:pt x="7403465" y="560698"/>
                </a:lnTo>
                <a:lnTo>
                  <a:pt x="7545705" y="540278"/>
                </a:lnTo>
                <a:lnTo>
                  <a:pt x="7687310" y="518582"/>
                </a:lnTo>
                <a:lnTo>
                  <a:pt x="7828915" y="495609"/>
                </a:lnTo>
                <a:lnTo>
                  <a:pt x="7970520" y="471361"/>
                </a:lnTo>
                <a:lnTo>
                  <a:pt x="8112125" y="446261"/>
                </a:lnTo>
                <a:lnTo>
                  <a:pt x="8253730" y="420736"/>
                </a:lnTo>
                <a:lnTo>
                  <a:pt x="8395970" y="394360"/>
                </a:lnTo>
                <a:lnTo>
                  <a:pt x="8537575" y="367559"/>
                </a:lnTo>
                <a:lnTo>
                  <a:pt x="8679180" y="340758"/>
                </a:lnTo>
                <a:lnTo>
                  <a:pt x="8820785" y="313957"/>
                </a:lnTo>
                <a:lnTo>
                  <a:pt x="8962390" y="286730"/>
                </a:lnTo>
                <a:lnTo>
                  <a:pt x="9103995" y="260354"/>
                </a:lnTo>
                <a:lnTo>
                  <a:pt x="9246235" y="233979"/>
                </a:lnTo>
                <a:lnTo>
                  <a:pt x="9387840" y="208454"/>
                </a:lnTo>
                <a:lnTo>
                  <a:pt x="9529445" y="183354"/>
                </a:lnTo>
                <a:lnTo>
                  <a:pt x="9671050" y="159105"/>
                </a:lnTo>
                <a:lnTo>
                  <a:pt x="9812655" y="136133"/>
                </a:lnTo>
                <a:lnTo>
                  <a:pt x="9954260" y="114437"/>
                </a:lnTo>
                <a:lnTo>
                  <a:pt x="10096500" y="94017"/>
                </a:lnTo>
                <a:lnTo>
                  <a:pt x="10238105" y="75299"/>
                </a:lnTo>
                <a:lnTo>
                  <a:pt x="10379710" y="58282"/>
                </a:lnTo>
                <a:lnTo>
                  <a:pt x="10521315" y="42967"/>
                </a:lnTo>
                <a:lnTo>
                  <a:pt x="10662920" y="29779"/>
                </a:lnTo>
                <a:lnTo>
                  <a:pt x="10804525" y="18718"/>
                </a:lnTo>
                <a:lnTo>
                  <a:pt x="10946130" y="10210"/>
                </a:lnTo>
                <a:lnTo>
                  <a:pt x="11088370" y="3829"/>
                </a:lnTo>
                <a:lnTo>
                  <a:pt x="11229975" y="425"/>
                </a:lnTo>
                <a:lnTo>
                  <a:pt x="11371580" y="0"/>
                </a:lnTo>
                <a:lnTo>
                  <a:pt x="11513185" y="2552"/>
                </a:lnTo>
                <a:lnTo>
                  <a:pt x="11654790" y="8083"/>
                </a:lnTo>
                <a:lnTo>
                  <a:pt x="11796395" y="17017"/>
                </a:lnTo>
                <a:lnTo>
                  <a:pt x="11938635" y="29779"/>
                </a:lnTo>
                <a:lnTo>
                  <a:pt x="12080240" y="45945"/>
                </a:lnTo>
                <a:lnTo>
                  <a:pt x="12192000" y="61685"/>
                </a:lnTo>
                <a:close/>
              </a:path>
            </a:pathLst>
          </a:custGeom>
          <a:gradFill flip="none" rotWithShape="1">
            <a:gsLst>
              <a:gs pos="0">
                <a:srgbClr val="F8AA5C"/>
              </a:gs>
              <a:gs pos="58000">
                <a:srgbClr val="FBCC9D"/>
              </a:gs>
              <a:gs pos="99000">
                <a:srgbClr val="FDEEDE"/>
              </a:gs>
              <a:gs pos="100000">
                <a:srgbClr val="FDEEDE"/>
              </a:gs>
            </a:gsLst>
            <a:lin ang="0" scaled="1"/>
          </a:gradFill>
        </p:spPr>
      </p:sp>
      <p:sp>
        <p:nvSpPr>
          <p:cNvPr id="4" name="Shape 2"/>
          <p:cNvSpPr/>
          <p:nvPr/>
        </p:nvSpPr>
        <p:spPr>
          <a:xfrm>
            <a:off x="0" y="5594985"/>
            <a:ext cx="12192000" cy="1263015"/>
          </a:xfrm>
          <a:custGeom>
            <a:avLst/>
            <a:gdLst/>
            <a:ahLst/>
            <a:cxnLst/>
            <a:rect l="l" t="t" r="r" b="b"/>
            <a:pathLst>
              <a:path w="12192000" h="1263015">
                <a:moveTo>
                  <a:pt x="12192000" y="882546"/>
                </a:moveTo>
                <a:lnTo>
                  <a:pt x="12192000" y="1263015"/>
                </a:lnTo>
                <a:lnTo>
                  <a:pt x="0" y="1263015"/>
                </a:lnTo>
                <a:lnTo>
                  <a:pt x="0" y="65426"/>
                </a:lnTo>
                <a:lnTo>
                  <a:pt x="136525" y="46225"/>
                </a:lnTo>
                <a:lnTo>
                  <a:pt x="278130" y="29869"/>
                </a:lnTo>
                <a:lnTo>
                  <a:pt x="420370" y="17068"/>
                </a:lnTo>
                <a:lnTo>
                  <a:pt x="561975" y="7823"/>
                </a:lnTo>
                <a:lnTo>
                  <a:pt x="703580" y="2845"/>
                </a:lnTo>
                <a:lnTo>
                  <a:pt x="845185" y="0"/>
                </a:lnTo>
                <a:lnTo>
                  <a:pt x="986790" y="711"/>
                </a:lnTo>
                <a:lnTo>
                  <a:pt x="1128395" y="3556"/>
                </a:lnTo>
                <a:lnTo>
                  <a:pt x="1270635" y="9956"/>
                </a:lnTo>
                <a:lnTo>
                  <a:pt x="1412240" y="18490"/>
                </a:lnTo>
                <a:lnTo>
                  <a:pt x="1553845" y="29869"/>
                </a:lnTo>
                <a:lnTo>
                  <a:pt x="1695450" y="42669"/>
                </a:lnTo>
                <a:lnTo>
                  <a:pt x="1837055" y="58315"/>
                </a:lnTo>
                <a:lnTo>
                  <a:pt x="1978660" y="75383"/>
                </a:lnTo>
                <a:lnTo>
                  <a:pt x="2120265" y="93873"/>
                </a:lnTo>
                <a:lnTo>
                  <a:pt x="2262505" y="114496"/>
                </a:lnTo>
                <a:lnTo>
                  <a:pt x="2404110" y="135831"/>
                </a:lnTo>
                <a:lnTo>
                  <a:pt x="2545715" y="159299"/>
                </a:lnTo>
                <a:lnTo>
                  <a:pt x="2687320" y="183479"/>
                </a:lnTo>
                <a:lnTo>
                  <a:pt x="2828925" y="208369"/>
                </a:lnTo>
                <a:lnTo>
                  <a:pt x="2970530" y="233971"/>
                </a:lnTo>
                <a:lnTo>
                  <a:pt x="3112770" y="260283"/>
                </a:lnTo>
                <a:lnTo>
                  <a:pt x="3254375" y="286596"/>
                </a:lnTo>
                <a:lnTo>
                  <a:pt x="3395980" y="314331"/>
                </a:lnTo>
                <a:lnTo>
                  <a:pt x="3537585" y="340644"/>
                </a:lnTo>
                <a:lnTo>
                  <a:pt x="3679190" y="367668"/>
                </a:lnTo>
                <a:lnTo>
                  <a:pt x="3820795" y="394692"/>
                </a:lnTo>
                <a:lnTo>
                  <a:pt x="3963035" y="421005"/>
                </a:lnTo>
                <a:lnTo>
                  <a:pt x="4104640" y="446607"/>
                </a:lnTo>
                <a:lnTo>
                  <a:pt x="4246245" y="471497"/>
                </a:lnTo>
                <a:lnTo>
                  <a:pt x="4387850" y="495676"/>
                </a:lnTo>
                <a:lnTo>
                  <a:pt x="4529455" y="518434"/>
                </a:lnTo>
                <a:lnTo>
                  <a:pt x="4671060" y="540479"/>
                </a:lnTo>
                <a:lnTo>
                  <a:pt x="4813300" y="561103"/>
                </a:lnTo>
                <a:lnTo>
                  <a:pt x="4954905" y="579593"/>
                </a:lnTo>
                <a:lnTo>
                  <a:pt x="5096510" y="596661"/>
                </a:lnTo>
                <a:lnTo>
                  <a:pt x="5238115" y="611595"/>
                </a:lnTo>
                <a:lnTo>
                  <a:pt x="5379720" y="625107"/>
                </a:lnTo>
                <a:lnTo>
                  <a:pt x="5521325" y="636486"/>
                </a:lnTo>
                <a:lnTo>
                  <a:pt x="5662930" y="645019"/>
                </a:lnTo>
                <a:lnTo>
                  <a:pt x="5805170" y="650709"/>
                </a:lnTo>
                <a:lnTo>
                  <a:pt x="5946775" y="654265"/>
                </a:lnTo>
                <a:lnTo>
                  <a:pt x="6088380" y="654976"/>
                </a:lnTo>
                <a:lnTo>
                  <a:pt x="6108065" y="654265"/>
                </a:lnTo>
                <a:lnTo>
                  <a:pt x="6128385" y="654976"/>
                </a:lnTo>
                <a:lnTo>
                  <a:pt x="6269990" y="654265"/>
                </a:lnTo>
                <a:lnTo>
                  <a:pt x="6411595" y="650709"/>
                </a:lnTo>
                <a:lnTo>
                  <a:pt x="6553835" y="645019"/>
                </a:lnTo>
                <a:lnTo>
                  <a:pt x="6695440" y="636486"/>
                </a:lnTo>
                <a:lnTo>
                  <a:pt x="6837045" y="625107"/>
                </a:lnTo>
                <a:lnTo>
                  <a:pt x="6978650" y="611595"/>
                </a:lnTo>
                <a:lnTo>
                  <a:pt x="7120255" y="596661"/>
                </a:lnTo>
                <a:lnTo>
                  <a:pt x="7261860" y="579593"/>
                </a:lnTo>
                <a:lnTo>
                  <a:pt x="7403465" y="561103"/>
                </a:lnTo>
                <a:lnTo>
                  <a:pt x="7545705" y="540479"/>
                </a:lnTo>
                <a:lnTo>
                  <a:pt x="7687310" y="518434"/>
                </a:lnTo>
                <a:lnTo>
                  <a:pt x="7828915" y="495676"/>
                </a:lnTo>
                <a:lnTo>
                  <a:pt x="7970520" y="471497"/>
                </a:lnTo>
                <a:lnTo>
                  <a:pt x="8112125" y="446607"/>
                </a:lnTo>
                <a:lnTo>
                  <a:pt x="8253730" y="421005"/>
                </a:lnTo>
                <a:lnTo>
                  <a:pt x="8395970" y="394692"/>
                </a:lnTo>
                <a:lnTo>
                  <a:pt x="8537575" y="367668"/>
                </a:lnTo>
                <a:lnTo>
                  <a:pt x="8679180" y="340644"/>
                </a:lnTo>
                <a:lnTo>
                  <a:pt x="8820785" y="314331"/>
                </a:lnTo>
                <a:lnTo>
                  <a:pt x="8962390" y="286596"/>
                </a:lnTo>
                <a:lnTo>
                  <a:pt x="9103995" y="260283"/>
                </a:lnTo>
                <a:lnTo>
                  <a:pt x="9246235" y="233971"/>
                </a:lnTo>
                <a:lnTo>
                  <a:pt x="9387840" y="208369"/>
                </a:lnTo>
                <a:lnTo>
                  <a:pt x="9529445" y="183479"/>
                </a:lnTo>
                <a:lnTo>
                  <a:pt x="9671050" y="159299"/>
                </a:lnTo>
                <a:lnTo>
                  <a:pt x="9812655" y="135831"/>
                </a:lnTo>
                <a:lnTo>
                  <a:pt x="9954260" y="114496"/>
                </a:lnTo>
                <a:lnTo>
                  <a:pt x="10096500" y="93873"/>
                </a:lnTo>
                <a:lnTo>
                  <a:pt x="10238105" y="75383"/>
                </a:lnTo>
                <a:lnTo>
                  <a:pt x="10379710" y="58315"/>
                </a:lnTo>
                <a:lnTo>
                  <a:pt x="10521315" y="42669"/>
                </a:lnTo>
                <a:lnTo>
                  <a:pt x="10662920" y="29869"/>
                </a:lnTo>
                <a:lnTo>
                  <a:pt x="10804525" y="18490"/>
                </a:lnTo>
                <a:lnTo>
                  <a:pt x="10946130" y="9956"/>
                </a:lnTo>
                <a:lnTo>
                  <a:pt x="11088370" y="3556"/>
                </a:lnTo>
                <a:lnTo>
                  <a:pt x="11229975" y="711"/>
                </a:lnTo>
                <a:lnTo>
                  <a:pt x="11371580" y="0"/>
                </a:lnTo>
                <a:lnTo>
                  <a:pt x="11513185" y="2845"/>
                </a:lnTo>
                <a:lnTo>
                  <a:pt x="11654790" y="7823"/>
                </a:lnTo>
                <a:lnTo>
                  <a:pt x="11796395" y="17068"/>
                </a:lnTo>
                <a:lnTo>
                  <a:pt x="11938635" y="29869"/>
                </a:lnTo>
                <a:lnTo>
                  <a:pt x="12080240" y="46225"/>
                </a:lnTo>
                <a:lnTo>
                  <a:pt x="12192000" y="61871"/>
                </a:lnTo>
                <a:lnTo>
                  <a:pt x="12192000" y="882546"/>
                </a:lnTo>
                <a:close/>
              </a:path>
            </a:pathLst>
          </a:custGeom>
          <a:solidFill>
            <a:srgbClr val="056EE1"/>
          </a:solidFill>
        </p:spPr>
      </p:sp>
      <p:pic>
        <p:nvPicPr>
          <p:cNvPr id="5" name="Image 0" descr="https://kimi-img.moonshot.cn/pub/slides/slides_tmpl/image/25-10-09-17:19:39-d3jnsaos8jdo4os5dlug.png"/>
          <p:cNvPicPr>
            <a:picLocks noChangeAspect="1"/>
          </p:cNvPicPr>
          <p:nvPr/>
        </p:nvPicPr>
        <p:blipFill>
          <a:blip r:embed="rId1"/>
          <a:stretch>
            <a:fillRect/>
          </a:stretch>
        </p:blipFill>
        <p:spPr>
          <a:xfrm>
            <a:off x="2904490" y="962025"/>
            <a:ext cx="6382385" cy="6108065"/>
          </a:xfrm>
          <a:prstGeom prst="rect">
            <a:avLst/>
          </a:prstGeom>
        </p:spPr>
      </p:pic>
      <p:sp>
        <p:nvSpPr>
          <p:cNvPr id="6" name="Text 3"/>
          <p:cNvSpPr/>
          <p:nvPr/>
        </p:nvSpPr>
        <p:spPr>
          <a:xfrm>
            <a:off x="1724660" y="2994025"/>
            <a:ext cx="8743315" cy="1807845"/>
          </a:xfrm>
          <a:prstGeom prst="rect">
            <a:avLst/>
          </a:prstGeom>
          <a:noFill/>
        </p:spPr>
        <p:txBody>
          <a:bodyPr wrap="square" lIns="91440" tIns="45720" rIns="91440" bIns="45720" rtlCol="0" anchor="t"/>
          <a:lstStyle/>
          <a:p>
            <a:pPr>
              <a:lnSpc>
                <a:spcPct val="100000"/>
              </a:lnSpc>
            </a:pPr>
            <a:r>
              <a:rPr lang="en-US" altLang="zh-CN" sz="5400" dirty="0">
                <a:latin typeface="MiSans" panose="00000500000000000000" pitchFamily="34" charset="-122"/>
                <a:ea typeface="MiSans" panose="00000500000000000000" pitchFamily="34" charset="-122"/>
                <a:sym typeface="+mn-ea"/>
              </a:rPr>
              <a:t>Conclusions and Prospects</a:t>
            </a:r>
            <a:endParaRPr lang="en-US" sz="1600" dirty="0"/>
          </a:p>
        </p:txBody>
      </p:sp>
      <p:sp>
        <p:nvSpPr>
          <p:cNvPr id="7" name="Shape 4"/>
          <p:cNvSpPr/>
          <p:nvPr/>
        </p:nvSpPr>
        <p:spPr>
          <a:xfrm>
            <a:off x="11106785" y="693737"/>
            <a:ext cx="235520" cy="0"/>
          </a:xfrm>
          <a:prstGeom prst="line">
            <a:avLst/>
          </a:prstGeom>
          <a:noFill/>
          <a:ln w="31750">
            <a:solidFill>
              <a:srgbClr val="056EE1"/>
            </a:solidFill>
            <a:prstDash val="solid"/>
            <a:headEnd type="none"/>
            <a:tailEnd type="none"/>
          </a:ln>
        </p:spPr>
      </p:sp>
      <p:sp>
        <p:nvSpPr>
          <p:cNvPr id="8" name="Shape 5"/>
          <p:cNvSpPr/>
          <p:nvPr/>
        </p:nvSpPr>
        <p:spPr>
          <a:xfrm>
            <a:off x="11106785" y="754697"/>
            <a:ext cx="235520" cy="0"/>
          </a:xfrm>
          <a:prstGeom prst="line">
            <a:avLst/>
          </a:prstGeom>
          <a:noFill/>
          <a:ln w="31750">
            <a:solidFill>
              <a:srgbClr val="056EE1"/>
            </a:solidFill>
            <a:prstDash val="solid"/>
            <a:headEnd type="none"/>
            <a:tailEnd type="none"/>
          </a:ln>
        </p:spPr>
      </p:sp>
      <p:sp>
        <p:nvSpPr>
          <p:cNvPr id="9" name="Shape 6"/>
          <p:cNvSpPr/>
          <p:nvPr/>
        </p:nvSpPr>
        <p:spPr>
          <a:xfrm>
            <a:off x="11106785" y="815657"/>
            <a:ext cx="235520" cy="0"/>
          </a:xfrm>
          <a:prstGeom prst="line">
            <a:avLst/>
          </a:prstGeom>
          <a:noFill/>
          <a:ln w="31750">
            <a:solidFill>
              <a:srgbClr val="056EE1"/>
            </a:solidFill>
            <a:prstDash val="solid"/>
            <a:headEnd type="none"/>
            <a:tailEnd type="none"/>
          </a:ln>
        </p:spPr>
      </p:sp>
      <p:sp>
        <p:nvSpPr>
          <p:cNvPr id="10" name="Shape 7"/>
          <p:cNvSpPr/>
          <p:nvPr/>
        </p:nvSpPr>
        <p:spPr>
          <a:xfrm>
            <a:off x="2725420" y="1268730"/>
            <a:ext cx="6598920" cy="1807845"/>
          </a:xfrm>
          <a:prstGeom prst="rect">
            <a:avLst/>
          </a:prstGeom>
          <a:solidFill>
            <a:srgbClr val="000000">
              <a:alpha val="0"/>
            </a:srgbClr>
          </a:solidFill>
        </p:spPr>
      </p:sp>
      <p:sp>
        <p:nvSpPr>
          <p:cNvPr id="11" name="Text 8"/>
          <p:cNvSpPr/>
          <p:nvPr/>
        </p:nvSpPr>
        <p:spPr>
          <a:xfrm>
            <a:off x="2725420" y="1268730"/>
            <a:ext cx="6598920" cy="1807845"/>
          </a:xfrm>
          <a:prstGeom prst="rect">
            <a:avLst/>
          </a:prstGeom>
          <a:noFill/>
        </p:spPr>
        <p:txBody>
          <a:bodyPr wrap="square" lIns="0" tIns="0" rIns="0" bIns="0" rtlCol="0" anchor="t"/>
          <a:lstStyle/>
          <a:p>
            <a:pPr algn="ctr">
              <a:lnSpc>
                <a:spcPct val="100000"/>
              </a:lnSpc>
            </a:pPr>
            <a:r>
              <a:rPr lang="en-US" sz="12000" dirty="0">
                <a:solidFill>
                  <a:srgbClr val="056EE1"/>
                </a:solidFill>
                <a:latin typeface="MiSans" panose="00000500000000000000" pitchFamily="34" charset="-122"/>
                <a:ea typeface="MiSans" panose="00000500000000000000" pitchFamily="34" charset="-122"/>
                <a:cs typeface="MiSans" panose="00000500000000000000" pitchFamily="34" charset="-120"/>
              </a:rPr>
              <a:t>05</a:t>
            </a:r>
            <a:endParaRPr lang="en-US" sz="1600" dirty="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0">
          <a:gsLst>
            <a:gs pos="0">
              <a:srgbClr val="FFFFFF"/>
            </a:gs>
            <a:gs pos="28000">
              <a:srgbClr val="FFFFFF"/>
            </a:gs>
            <a:gs pos="100000">
              <a:srgbClr val="DDF0FE"/>
            </a:gs>
          </a:gsLst>
          <a:lin ang="2700000" scaled="1"/>
        </a:gradFill>
        <a:effectLst/>
      </p:bgPr>
    </p:bg>
    <p:spTree>
      <p:nvGrpSpPr>
        <p:cNvPr id="1" name=""/>
        <p:cNvGrpSpPr/>
        <p:nvPr/>
      </p:nvGrpSpPr>
      <p:grpSpPr>
        <a:xfrm>
          <a:off x="0" y="0"/>
          <a:ext cx="0" cy="0"/>
          <a:chOff x="0" y="0"/>
          <a:chExt cx="0" cy="0"/>
        </a:xfrm>
      </p:grpSpPr>
      <p:sp>
        <p:nvSpPr>
          <p:cNvPr id="2" name="Shape 0"/>
          <p:cNvSpPr/>
          <p:nvPr/>
        </p:nvSpPr>
        <p:spPr>
          <a:xfrm>
            <a:off x="-25400" y="3092450"/>
            <a:ext cx="12222480" cy="1402080"/>
          </a:xfrm>
          <a:prstGeom prst="roundRect">
            <a:avLst>
              <a:gd name="adj" fmla="val 0"/>
            </a:avLst>
          </a:prstGeom>
          <a:solidFill>
            <a:srgbClr val="004CC0"/>
          </a:solidFill>
        </p:spPr>
      </p:sp>
      <p:sp>
        <p:nvSpPr>
          <p:cNvPr id="3" name="Shape 1"/>
          <p:cNvSpPr/>
          <p:nvPr/>
        </p:nvSpPr>
        <p:spPr>
          <a:xfrm>
            <a:off x="1063625" y="1342390"/>
            <a:ext cx="10044430" cy="4902200"/>
          </a:xfrm>
          <a:custGeom>
            <a:avLst/>
            <a:gdLst/>
            <a:ahLst/>
            <a:cxnLst/>
            <a:rect l="l" t="t" r="r" b="b"/>
            <a:pathLst>
              <a:path w="10044430" h="4902200">
                <a:moveTo>
                  <a:pt x="0" y="424857"/>
                </a:moveTo>
                <a:cubicBezTo>
                  <a:pt x="-7308" y="186556"/>
                  <a:pt x="205951" y="-6128"/>
                  <a:pt x="414559" y="0"/>
                </a:cubicBezTo>
                <a:lnTo>
                  <a:pt x="4982021" y="0"/>
                </a:lnTo>
                <a:lnTo>
                  <a:pt x="4982021" y="2410248"/>
                </a:lnTo>
                <a:lnTo>
                  <a:pt x="0" y="2410248"/>
                </a:lnTo>
                <a:lnTo>
                  <a:pt x="0" y="424857"/>
                </a:lnTo>
                <a:close/>
                <a:moveTo>
                  <a:pt x="5062409" y="0"/>
                </a:moveTo>
                <a:lnTo>
                  <a:pt x="9629871" y="0"/>
                </a:lnTo>
                <a:cubicBezTo>
                  <a:pt x="9862396" y="-7489"/>
                  <a:pt x="10050409" y="211067"/>
                  <a:pt x="10044430" y="424857"/>
                </a:cubicBezTo>
                <a:lnTo>
                  <a:pt x="10044430" y="2410248"/>
                </a:lnTo>
                <a:lnTo>
                  <a:pt x="5062409" y="2410248"/>
                </a:lnTo>
                <a:lnTo>
                  <a:pt x="5062409" y="0"/>
                </a:lnTo>
                <a:close/>
                <a:moveTo>
                  <a:pt x="10044430" y="2492633"/>
                </a:moveTo>
                <a:lnTo>
                  <a:pt x="10044430" y="4477343"/>
                </a:lnTo>
                <a:cubicBezTo>
                  <a:pt x="10051738" y="4715644"/>
                  <a:pt x="9838479" y="4908328"/>
                  <a:pt x="9629871" y="4902200"/>
                </a:cubicBezTo>
                <a:lnTo>
                  <a:pt x="5062409" y="4902200"/>
                </a:lnTo>
                <a:lnTo>
                  <a:pt x="5062409" y="2492633"/>
                </a:lnTo>
                <a:lnTo>
                  <a:pt x="10044430" y="2492633"/>
                </a:lnTo>
                <a:close/>
                <a:moveTo>
                  <a:pt x="4982021" y="4902200"/>
                </a:moveTo>
                <a:lnTo>
                  <a:pt x="414559" y="4902200"/>
                </a:lnTo>
                <a:cubicBezTo>
                  <a:pt x="182034" y="4909689"/>
                  <a:pt x="-5979" y="4691133"/>
                  <a:pt x="0" y="4477343"/>
                </a:cubicBezTo>
                <a:lnTo>
                  <a:pt x="0" y="2492633"/>
                </a:lnTo>
                <a:lnTo>
                  <a:pt x="4982021" y="2492633"/>
                </a:lnTo>
                <a:lnTo>
                  <a:pt x="4982021" y="4902200"/>
                </a:lnTo>
                <a:close/>
              </a:path>
            </a:pathLst>
          </a:custGeom>
          <a:solidFill>
            <a:srgbClr val="FFFFFF"/>
          </a:solidFill>
          <a:ln w="19050">
            <a:solidFill>
              <a:srgbClr val="004CC0"/>
            </a:solidFill>
            <a:prstDash val="solid"/>
          </a:ln>
        </p:spPr>
      </p:sp>
      <p:pic>
        <p:nvPicPr>
          <p:cNvPr id="4" name="Image 0" descr="https://kimi-img.moonshot.cn/pub/slides/slides_tmpl/image/25-10-09-17:19:43-d3jnsbos8jdo4os5dm8g.png"/>
          <p:cNvPicPr>
            <a:picLocks noChangeAspect="1"/>
          </p:cNvPicPr>
          <p:nvPr/>
        </p:nvPicPr>
        <p:blipFill>
          <a:blip r:embed="rId1"/>
          <a:stretch>
            <a:fillRect/>
          </a:stretch>
        </p:blipFill>
        <p:spPr>
          <a:xfrm>
            <a:off x="5126355" y="2833370"/>
            <a:ext cx="1926590" cy="1920240"/>
          </a:xfrm>
          <a:prstGeom prst="rect">
            <a:avLst/>
          </a:prstGeom>
        </p:spPr>
      </p:pic>
      <p:sp>
        <p:nvSpPr>
          <p:cNvPr id="5" name="Shape 2"/>
          <p:cNvSpPr/>
          <p:nvPr/>
        </p:nvSpPr>
        <p:spPr>
          <a:xfrm>
            <a:off x="848360" y="6346190"/>
            <a:ext cx="163338" cy="153035"/>
          </a:xfrm>
          <a:prstGeom prst="rect">
            <a:avLst/>
          </a:prstGeom>
          <a:solidFill>
            <a:srgbClr val="004CC0"/>
          </a:solidFill>
        </p:spPr>
      </p:sp>
      <p:sp>
        <p:nvSpPr>
          <p:cNvPr id="6" name="Shape 3"/>
          <p:cNvSpPr/>
          <p:nvPr/>
        </p:nvSpPr>
        <p:spPr>
          <a:xfrm>
            <a:off x="1122291" y="6346190"/>
            <a:ext cx="163338" cy="153035"/>
          </a:xfrm>
          <a:prstGeom prst="rect">
            <a:avLst/>
          </a:prstGeom>
          <a:solidFill>
            <a:srgbClr val="004CC0"/>
          </a:solidFill>
        </p:spPr>
      </p:sp>
      <p:sp>
        <p:nvSpPr>
          <p:cNvPr id="7" name="Shape 4"/>
          <p:cNvSpPr/>
          <p:nvPr/>
        </p:nvSpPr>
        <p:spPr>
          <a:xfrm>
            <a:off x="1396222" y="6346190"/>
            <a:ext cx="163338" cy="153035"/>
          </a:xfrm>
          <a:prstGeom prst="rect">
            <a:avLst/>
          </a:prstGeom>
          <a:solidFill>
            <a:srgbClr val="004CC0"/>
          </a:solidFill>
        </p:spPr>
      </p:sp>
      <p:sp>
        <p:nvSpPr>
          <p:cNvPr id="8" name="Text 5"/>
          <p:cNvSpPr/>
          <p:nvPr/>
        </p:nvSpPr>
        <p:spPr>
          <a:xfrm>
            <a:off x="1270635" y="289560"/>
            <a:ext cx="10151745" cy="1014730"/>
          </a:xfrm>
          <a:prstGeom prst="rect">
            <a:avLst/>
          </a:prstGeom>
          <a:noFill/>
        </p:spPr>
        <p:txBody>
          <a:bodyPr wrap="square" lIns="91440" tIns="45720" rIns="91440" bIns="45720" rtlCol="0" anchor="t">
            <a:spAutoFit/>
          </a:bodyPr>
          <a:lstStyle/>
          <a:p>
            <a:pPr>
              <a:lnSpc>
                <a:spcPct val="100000"/>
              </a:lnSpc>
            </a:pPr>
            <a:r>
              <a:rPr lang="en-US" altLang="zh-CN" sz="3000" b="1" dirty="0">
                <a:solidFill>
                  <a:srgbClr val="000000"/>
                </a:solidFill>
                <a:latin typeface="MiSans" panose="00000500000000000000" pitchFamily="34" charset="-122"/>
                <a:ea typeface="MiSans" panose="00000500000000000000" pitchFamily="34" charset="-122"/>
                <a:cs typeface="MiSans" panose="00000500000000000000" pitchFamily="34" charset="-120"/>
              </a:rPr>
              <a:t>In the window period of supply-demand restructuring, strategic choices determine the destiny of enterprises</a:t>
            </a:r>
            <a:endParaRPr lang="en-US" sz="1600" dirty="0"/>
          </a:p>
        </p:txBody>
      </p:sp>
      <p:sp>
        <p:nvSpPr>
          <p:cNvPr id="9" name="Shape 6"/>
          <p:cNvSpPr/>
          <p:nvPr/>
        </p:nvSpPr>
        <p:spPr>
          <a:xfrm>
            <a:off x="11106785" y="693737"/>
            <a:ext cx="235520" cy="0"/>
          </a:xfrm>
          <a:prstGeom prst="line">
            <a:avLst/>
          </a:prstGeom>
          <a:noFill/>
          <a:ln w="31750">
            <a:solidFill>
              <a:srgbClr val="004CC0"/>
            </a:solidFill>
            <a:prstDash val="solid"/>
            <a:headEnd type="none"/>
            <a:tailEnd type="none"/>
          </a:ln>
        </p:spPr>
      </p:sp>
      <p:sp>
        <p:nvSpPr>
          <p:cNvPr id="10" name="Shape 7"/>
          <p:cNvSpPr/>
          <p:nvPr/>
        </p:nvSpPr>
        <p:spPr>
          <a:xfrm>
            <a:off x="11106785" y="754697"/>
            <a:ext cx="235520" cy="0"/>
          </a:xfrm>
          <a:prstGeom prst="line">
            <a:avLst/>
          </a:prstGeom>
          <a:noFill/>
          <a:ln w="31750">
            <a:solidFill>
              <a:srgbClr val="004CC0"/>
            </a:solidFill>
            <a:prstDash val="solid"/>
            <a:headEnd type="none"/>
            <a:tailEnd type="none"/>
          </a:ln>
        </p:spPr>
      </p:sp>
      <p:sp>
        <p:nvSpPr>
          <p:cNvPr id="11" name="Shape 8"/>
          <p:cNvSpPr/>
          <p:nvPr/>
        </p:nvSpPr>
        <p:spPr>
          <a:xfrm>
            <a:off x="11106785" y="815657"/>
            <a:ext cx="235520" cy="0"/>
          </a:xfrm>
          <a:prstGeom prst="line">
            <a:avLst/>
          </a:prstGeom>
          <a:noFill/>
          <a:ln w="31750">
            <a:solidFill>
              <a:srgbClr val="004CC0"/>
            </a:solidFill>
            <a:prstDash val="solid"/>
            <a:headEnd type="none"/>
            <a:tailEnd type="none"/>
          </a:ln>
        </p:spPr>
      </p:sp>
      <p:sp>
        <p:nvSpPr>
          <p:cNvPr id="12" name="Text 9"/>
          <p:cNvSpPr/>
          <p:nvPr/>
        </p:nvSpPr>
        <p:spPr>
          <a:xfrm>
            <a:off x="1270635" y="1628140"/>
            <a:ext cx="4712335" cy="350520"/>
          </a:xfrm>
          <a:prstGeom prst="rect">
            <a:avLst/>
          </a:prstGeom>
          <a:noFill/>
        </p:spPr>
        <p:txBody>
          <a:bodyPr wrap="square" lIns="91440" tIns="45720" rIns="91440" bIns="45720" rtlCol="0" anchor="ctr"/>
          <a:lstStyle/>
          <a:p>
            <a:pPr>
              <a:lnSpc>
                <a:spcPct val="100000"/>
              </a:lnSpc>
            </a:pPr>
            <a:r>
              <a:rPr lang="en-US" altLang="zh-CN" sz="1800" dirty="0">
                <a:solidFill>
                  <a:srgbClr val="1D3EBF"/>
                </a:solidFill>
                <a:latin typeface="MiSans" panose="00000500000000000000" pitchFamily="34" charset="-122"/>
                <a:ea typeface="MiSans" panose="00000500000000000000" pitchFamily="34" charset="-122"/>
                <a:cs typeface="MiSans" panose="00000500000000000000" pitchFamily="34" charset="-120"/>
              </a:rPr>
              <a:t>The industry is now in a critical window period</a:t>
            </a:r>
            <a:endParaRPr lang="en-US" sz="1600" dirty="0"/>
          </a:p>
        </p:txBody>
      </p:sp>
      <p:sp>
        <p:nvSpPr>
          <p:cNvPr id="13" name="Text 10"/>
          <p:cNvSpPr/>
          <p:nvPr/>
        </p:nvSpPr>
        <p:spPr>
          <a:xfrm>
            <a:off x="1270635" y="2019300"/>
            <a:ext cx="4115435" cy="1768475"/>
          </a:xfrm>
          <a:prstGeom prst="rect">
            <a:avLst/>
          </a:prstGeom>
          <a:noFill/>
        </p:spPr>
        <p:txBody>
          <a:bodyPr wrap="square" lIns="91440" tIns="45720" rIns="91440" bIns="45720" rtlCol="0" anchor="t">
            <a:spAutoFit/>
          </a:bodyPr>
          <a:lstStyle/>
          <a:p>
            <a:pPr algn="just">
              <a:lnSpc>
                <a:spcPct val="130000"/>
              </a:lnSpc>
            </a:pPr>
            <a:r>
              <a:rPr lang="en-US" altLang="zh-CN" sz="1400" dirty="0">
                <a:solidFill>
                  <a:srgbClr val="000000"/>
                </a:solidFill>
                <a:latin typeface="MiSans" panose="00000500000000000000" pitchFamily="34" charset="-122"/>
                <a:ea typeface="MiSans" panose="00000500000000000000" pitchFamily="34" charset="-122"/>
                <a:cs typeface="MiSans" panose="00000500000000000000" pitchFamily="34" charset="-120"/>
              </a:rPr>
              <a:t>The current scandium industry is in a critical window period featuring structural supply-demand imbalance and industrial pattern reshaping, with five major development paths evolving in an intertwined manner and facing prominent uncertainties.</a:t>
            </a:r>
            <a:endParaRPr lang="en-US" sz="1600" dirty="0"/>
          </a:p>
        </p:txBody>
      </p:sp>
      <p:sp>
        <p:nvSpPr>
          <p:cNvPr id="14" name="Text 11"/>
          <p:cNvSpPr/>
          <p:nvPr/>
        </p:nvSpPr>
        <p:spPr>
          <a:xfrm>
            <a:off x="1270635" y="4260850"/>
            <a:ext cx="4194175" cy="350520"/>
          </a:xfrm>
          <a:prstGeom prst="rect">
            <a:avLst/>
          </a:prstGeom>
          <a:noFill/>
        </p:spPr>
        <p:txBody>
          <a:bodyPr wrap="square" lIns="91440" tIns="45720" rIns="91440" bIns="45720" rtlCol="0" anchor="ctr"/>
          <a:lstStyle/>
          <a:p>
            <a:pPr>
              <a:lnSpc>
                <a:spcPct val="100000"/>
              </a:lnSpc>
            </a:pPr>
            <a:r>
              <a:rPr lang="en-US" altLang="zh-CN" sz="1800" dirty="0">
                <a:solidFill>
                  <a:srgbClr val="1D3EBF"/>
                </a:solidFill>
                <a:latin typeface="MiSans" panose="00000500000000000000" pitchFamily="34" charset="-122"/>
                <a:ea typeface="MiSans" panose="00000500000000000000" pitchFamily="34" charset="-122"/>
                <a:cs typeface="MiSans" panose="00000500000000000000" pitchFamily="34" charset="-120"/>
              </a:rPr>
              <a:t>Enterprises need to make strategic plans in response to market trends and adopt differentiated positioning</a:t>
            </a:r>
            <a:endParaRPr lang="en-US" sz="1600" dirty="0"/>
          </a:p>
        </p:txBody>
      </p:sp>
      <p:sp>
        <p:nvSpPr>
          <p:cNvPr id="15" name="Text 12"/>
          <p:cNvSpPr/>
          <p:nvPr/>
        </p:nvSpPr>
        <p:spPr>
          <a:xfrm>
            <a:off x="1285875" y="4805680"/>
            <a:ext cx="4115435" cy="1489075"/>
          </a:xfrm>
          <a:prstGeom prst="rect">
            <a:avLst/>
          </a:prstGeom>
          <a:noFill/>
        </p:spPr>
        <p:txBody>
          <a:bodyPr wrap="square" lIns="91440" tIns="45720" rIns="91440" bIns="45720" rtlCol="0" anchor="t">
            <a:spAutoFit/>
          </a:bodyPr>
          <a:lstStyle/>
          <a:p>
            <a:pPr algn="just">
              <a:lnSpc>
                <a:spcPct val="130000"/>
              </a:lnSpc>
            </a:pPr>
            <a:r>
              <a:rPr lang="en-US" altLang="zh-CN" sz="1400" dirty="0">
                <a:solidFill>
                  <a:srgbClr val="000000"/>
                </a:solidFill>
                <a:latin typeface="MiSans" panose="00000500000000000000" pitchFamily="34" charset="-122"/>
                <a:ea typeface="MiSans" panose="00000500000000000000" pitchFamily="34" charset="-122"/>
                <a:cs typeface="MiSans" panose="00000500000000000000" pitchFamily="34" charset="-120"/>
              </a:rPr>
              <a:t>Enterprises shall make strategic choices among price stabilization cooperation, differentiated competition and policy adaptation based on their resource endowments and technological capabilities.</a:t>
            </a:r>
            <a:endParaRPr lang="en-US" sz="1600" dirty="0"/>
          </a:p>
        </p:txBody>
      </p:sp>
      <p:sp>
        <p:nvSpPr>
          <p:cNvPr id="16" name="Text 13"/>
          <p:cNvSpPr/>
          <p:nvPr/>
        </p:nvSpPr>
        <p:spPr>
          <a:xfrm>
            <a:off x="6249670" y="1743710"/>
            <a:ext cx="4661535" cy="350520"/>
          </a:xfrm>
          <a:prstGeom prst="rect">
            <a:avLst/>
          </a:prstGeom>
          <a:noFill/>
        </p:spPr>
        <p:txBody>
          <a:bodyPr wrap="square" lIns="91440" tIns="45720" rIns="91440" bIns="45720" rtlCol="0" anchor="ctr"/>
          <a:lstStyle/>
          <a:p>
            <a:pPr algn="just">
              <a:lnSpc>
                <a:spcPct val="100000"/>
              </a:lnSpc>
            </a:pPr>
            <a:r>
              <a:rPr lang="en-US" altLang="zh-CN" sz="1800" dirty="0">
                <a:solidFill>
                  <a:srgbClr val="1D3EBF"/>
                </a:solidFill>
                <a:latin typeface="MiSans" panose="00000500000000000000" pitchFamily="34" charset="-122"/>
                <a:ea typeface="MiSans" panose="00000500000000000000" pitchFamily="34" charset="-122"/>
                <a:cs typeface="MiSans" panose="00000500000000000000" pitchFamily="34" charset="-120"/>
              </a:rPr>
              <a:t>High-end upgrading, green development and industrial concentration have become the common development direction</a:t>
            </a:r>
            <a:endParaRPr lang="en-US" sz="1600" dirty="0"/>
          </a:p>
        </p:txBody>
      </p:sp>
      <p:sp>
        <p:nvSpPr>
          <p:cNvPr id="17" name="Text 14"/>
          <p:cNvSpPr/>
          <p:nvPr/>
        </p:nvSpPr>
        <p:spPr>
          <a:xfrm>
            <a:off x="6795135" y="2299335"/>
            <a:ext cx="4115435" cy="1383665"/>
          </a:xfrm>
          <a:prstGeom prst="rect">
            <a:avLst/>
          </a:prstGeom>
          <a:noFill/>
        </p:spPr>
        <p:txBody>
          <a:bodyPr wrap="square" lIns="91440" tIns="45720" rIns="91440" bIns="45720" rtlCol="0" anchor="t">
            <a:spAutoFit/>
          </a:bodyPr>
          <a:lstStyle/>
          <a:p>
            <a:pPr indent="0" algn="just" fontAlgn="auto">
              <a:lnSpc>
                <a:spcPct val="100000"/>
              </a:lnSpc>
            </a:pPr>
            <a:r>
              <a:rPr lang="en-US" altLang="zh-CN" sz="1400" dirty="0">
                <a:solidFill>
                  <a:srgbClr val="000000"/>
                </a:solidFill>
                <a:latin typeface="MiSans" panose="00000500000000000000" pitchFamily="34" charset="-122"/>
                <a:ea typeface="MiSans" panose="00000500000000000000" pitchFamily="34" charset="-122"/>
                <a:cs typeface="MiSans" panose="00000500000000000000" pitchFamily="34" charset="-120"/>
              </a:rPr>
              <a:t>Regardless of how development paths evolve, advancing toward high-end products, green production and orderly concentrated development constitutes the common trend and inevitable requirement of industrial evolution.</a:t>
            </a:r>
            <a:endParaRPr lang="en-US" sz="1600" dirty="0"/>
          </a:p>
        </p:txBody>
      </p:sp>
      <p:sp>
        <p:nvSpPr>
          <p:cNvPr id="18" name="Text 15"/>
          <p:cNvSpPr/>
          <p:nvPr/>
        </p:nvSpPr>
        <p:spPr>
          <a:xfrm>
            <a:off x="7040880" y="4144010"/>
            <a:ext cx="3896995" cy="350520"/>
          </a:xfrm>
          <a:prstGeom prst="rect">
            <a:avLst/>
          </a:prstGeom>
          <a:noFill/>
        </p:spPr>
        <p:txBody>
          <a:bodyPr wrap="square" lIns="91440" tIns="45720" rIns="91440" bIns="45720" rtlCol="0" anchor="ctr"/>
          <a:lstStyle/>
          <a:p>
            <a:pPr algn="just">
              <a:lnSpc>
                <a:spcPct val="100000"/>
              </a:lnSpc>
            </a:pPr>
            <a:r>
              <a:rPr lang="en-US" altLang="zh-CN" sz="1800" dirty="0">
                <a:solidFill>
                  <a:srgbClr val="1D3EBF"/>
                </a:solidFill>
                <a:latin typeface="MiSans" panose="00000500000000000000" pitchFamily="34" charset="-122"/>
                <a:ea typeface="MiSans" panose="00000500000000000000" pitchFamily="34" charset="-122"/>
                <a:cs typeface="MiSans" panose="00000500000000000000" pitchFamily="34" charset="-120"/>
              </a:rPr>
              <a:t>Strategic vision determines long-term competitive position</a:t>
            </a:r>
            <a:endParaRPr lang="en-US" sz="1600" dirty="0"/>
          </a:p>
        </p:txBody>
      </p:sp>
      <p:sp>
        <p:nvSpPr>
          <p:cNvPr id="19" name="Text 16"/>
          <p:cNvSpPr/>
          <p:nvPr/>
        </p:nvSpPr>
        <p:spPr>
          <a:xfrm>
            <a:off x="6235065" y="4678045"/>
            <a:ext cx="4675505" cy="1489075"/>
          </a:xfrm>
          <a:prstGeom prst="rect">
            <a:avLst/>
          </a:prstGeom>
          <a:noFill/>
        </p:spPr>
        <p:txBody>
          <a:bodyPr wrap="square" lIns="91440" tIns="45720" rIns="91440" bIns="45720" rtlCol="0" anchor="t">
            <a:spAutoFit/>
          </a:bodyPr>
          <a:lstStyle/>
          <a:p>
            <a:pPr algn="just">
              <a:lnSpc>
                <a:spcPct val="130000"/>
              </a:lnSpc>
            </a:pPr>
            <a:r>
              <a:rPr lang="en-US" altLang="zh-CN" sz="1400" dirty="0">
                <a:solidFill>
                  <a:srgbClr val="000000"/>
                </a:solidFill>
                <a:latin typeface="MiSans" panose="00000500000000000000" pitchFamily="34" charset="-122"/>
                <a:ea typeface="MiSans" panose="00000500000000000000" pitchFamily="34" charset="-122"/>
                <a:cs typeface="MiSans" panose="00000500000000000000" pitchFamily="34" charset="-120"/>
              </a:rPr>
              <a:t>Short-term price fluctuations cannot decide the final pattern of competition. Only enterprises with strategic vision that make early layout in high value-added businesses and supply chain security can stand out in the industry.</a:t>
            </a:r>
            <a:endParaRPr lang="en-US" sz="1600"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0">
          <a:gsLst>
            <a:gs pos="0">
              <a:srgbClr val="EFF6FC"/>
            </a:gs>
            <a:gs pos="100000">
              <a:srgbClr val="BED7EE"/>
            </a:gs>
          </a:gsLst>
          <a:lin ang="5400000" scaled="1"/>
        </a:gradFill>
        <a:effectLst/>
      </p:bgPr>
    </p:bg>
    <p:spTree>
      <p:nvGrpSpPr>
        <p:cNvPr id="1" name=""/>
        <p:cNvGrpSpPr/>
        <p:nvPr/>
      </p:nvGrpSpPr>
      <p:grpSpPr>
        <a:xfrm>
          <a:off x="0" y="0"/>
          <a:ext cx="0" cy="0"/>
          <a:chOff x="0" y="0"/>
          <a:chExt cx="0" cy="0"/>
        </a:xfrm>
      </p:grpSpPr>
      <p:pic>
        <p:nvPicPr>
          <p:cNvPr id="2" name="Image 0" descr="https://kimi-img.moonshot.cn/pub/slides/slides_tmpl/image/25-10-09-17:19:39-d3jnsaos8jdo4os5dls0.png"/>
          <p:cNvPicPr>
            <a:picLocks noChangeAspect="1"/>
          </p:cNvPicPr>
          <p:nvPr/>
        </p:nvPicPr>
        <p:blipFill>
          <a:blip r:embed="rId1"/>
          <a:stretch>
            <a:fillRect/>
          </a:stretch>
        </p:blipFill>
        <p:spPr>
          <a:xfrm>
            <a:off x="182880" y="365760"/>
            <a:ext cx="11826240" cy="6492240"/>
          </a:xfrm>
          <a:prstGeom prst="rect">
            <a:avLst/>
          </a:prstGeom>
        </p:spPr>
      </p:pic>
      <p:sp>
        <p:nvSpPr>
          <p:cNvPr id="3" name="Shape 0"/>
          <p:cNvSpPr/>
          <p:nvPr/>
        </p:nvSpPr>
        <p:spPr>
          <a:xfrm>
            <a:off x="667075" y="756100"/>
            <a:ext cx="237324" cy="0"/>
          </a:xfrm>
          <a:prstGeom prst="line">
            <a:avLst/>
          </a:prstGeom>
          <a:noFill/>
          <a:ln w="31750">
            <a:solidFill>
              <a:srgbClr val="004CC0"/>
            </a:solidFill>
            <a:prstDash val="solid"/>
            <a:headEnd type="none"/>
            <a:tailEnd type="none"/>
          </a:ln>
        </p:spPr>
      </p:sp>
      <p:sp>
        <p:nvSpPr>
          <p:cNvPr id="4" name="Shape 1"/>
          <p:cNvSpPr/>
          <p:nvPr/>
        </p:nvSpPr>
        <p:spPr>
          <a:xfrm>
            <a:off x="667075" y="821637"/>
            <a:ext cx="237324" cy="0"/>
          </a:xfrm>
          <a:prstGeom prst="line">
            <a:avLst/>
          </a:prstGeom>
          <a:noFill/>
          <a:ln w="31750">
            <a:solidFill>
              <a:srgbClr val="004CC0"/>
            </a:solidFill>
            <a:prstDash val="solid"/>
            <a:headEnd type="none"/>
            <a:tailEnd type="none"/>
          </a:ln>
        </p:spPr>
      </p:sp>
      <p:sp>
        <p:nvSpPr>
          <p:cNvPr id="5" name="Shape 2"/>
          <p:cNvSpPr/>
          <p:nvPr/>
        </p:nvSpPr>
        <p:spPr>
          <a:xfrm>
            <a:off x="667075" y="887173"/>
            <a:ext cx="237324" cy="0"/>
          </a:xfrm>
          <a:prstGeom prst="line">
            <a:avLst/>
          </a:prstGeom>
          <a:noFill/>
          <a:ln w="31750">
            <a:solidFill>
              <a:srgbClr val="004CC0"/>
            </a:solidFill>
            <a:prstDash val="solid"/>
            <a:headEnd type="none"/>
            <a:tailEnd type="none"/>
          </a:ln>
        </p:spPr>
      </p:sp>
      <p:sp>
        <p:nvSpPr>
          <p:cNvPr id="6" name="Shape 3"/>
          <p:cNvSpPr/>
          <p:nvPr/>
        </p:nvSpPr>
        <p:spPr>
          <a:xfrm>
            <a:off x="462280" y="4294505"/>
            <a:ext cx="774258" cy="76200"/>
          </a:xfrm>
          <a:prstGeom prst="rect">
            <a:avLst/>
          </a:prstGeom>
          <a:solidFill>
            <a:srgbClr val="FFFFFF"/>
          </a:solidFill>
        </p:spPr>
      </p:sp>
      <p:sp>
        <p:nvSpPr>
          <p:cNvPr id="7" name="Shape 4"/>
          <p:cNvSpPr/>
          <p:nvPr/>
        </p:nvSpPr>
        <p:spPr>
          <a:xfrm>
            <a:off x="730690" y="4332605"/>
            <a:ext cx="5667570" cy="0"/>
          </a:xfrm>
          <a:prstGeom prst="line">
            <a:avLst/>
          </a:prstGeom>
          <a:noFill/>
          <a:ln w="19050">
            <a:solidFill>
              <a:srgbClr val="FFFFFF"/>
            </a:solidFill>
            <a:prstDash val="solid"/>
            <a:headEnd type="none"/>
            <a:tailEnd type="none"/>
          </a:ln>
        </p:spPr>
      </p:sp>
      <p:pic>
        <p:nvPicPr>
          <p:cNvPr id="8" name="Image 1" descr="https://kimi-img.moonshot.cn/pub/slides/slides_tmpl/image/25-10-09-17:19:40-d3jnsb0s8jdo4os5dlv0.png"/>
          <p:cNvPicPr>
            <a:picLocks noChangeAspect="1"/>
          </p:cNvPicPr>
          <p:nvPr/>
        </p:nvPicPr>
        <p:blipFill>
          <a:blip r:embed="rId2"/>
          <a:stretch>
            <a:fillRect/>
          </a:stretch>
        </p:blipFill>
        <p:spPr>
          <a:xfrm>
            <a:off x="6896100" y="984250"/>
            <a:ext cx="4748530" cy="4748530"/>
          </a:xfrm>
          <a:prstGeom prst="rect">
            <a:avLst/>
          </a:prstGeom>
        </p:spPr>
      </p:pic>
      <p:pic>
        <p:nvPicPr>
          <p:cNvPr id="9" name="Image 2" descr="https://kimi-img.moonshot.cn/pub/slides/slides_tmpl/image/25-10-09-17:19:39-d3jnsaos8jdo4os5dlqg.png"/>
          <p:cNvPicPr>
            <a:picLocks noChangeAspect="1"/>
          </p:cNvPicPr>
          <p:nvPr/>
        </p:nvPicPr>
        <p:blipFill>
          <a:blip r:embed="rId3"/>
          <a:stretch>
            <a:fillRect/>
          </a:stretch>
        </p:blipFill>
        <p:spPr>
          <a:xfrm>
            <a:off x="0" y="5998210"/>
            <a:ext cx="12192000" cy="859790"/>
          </a:xfrm>
          <a:prstGeom prst="rect">
            <a:avLst/>
          </a:prstGeom>
        </p:spPr>
      </p:pic>
      <p:sp>
        <p:nvSpPr>
          <p:cNvPr id="10" name="Text 5"/>
          <p:cNvSpPr/>
          <p:nvPr/>
        </p:nvSpPr>
        <p:spPr>
          <a:xfrm>
            <a:off x="539115" y="1656080"/>
            <a:ext cx="7708900" cy="1634490"/>
          </a:xfrm>
          <a:prstGeom prst="rect">
            <a:avLst/>
          </a:prstGeom>
          <a:noFill/>
        </p:spPr>
        <p:txBody>
          <a:bodyPr wrap="square" lIns="91440" tIns="45720" rIns="91440" bIns="45720" rtlCol="0" anchor="t">
            <a:spAutoFit/>
          </a:bodyPr>
          <a:lstStyle/>
          <a:p>
            <a:pPr algn="just">
              <a:lnSpc>
                <a:spcPct val="100000"/>
              </a:lnSpc>
            </a:pPr>
            <a:r>
              <a:rPr lang="en-US" sz="10000" b="1" dirty="0">
                <a:solidFill>
                  <a:srgbClr val="004CC0"/>
                </a:solidFill>
                <a:latin typeface="MiSans" panose="00000500000000000000" pitchFamily="34" charset="-122"/>
                <a:ea typeface="MiSans" panose="00000500000000000000" pitchFamily="34" charset="-122"/>
                <a:cs typeface="MiSans" panose="00000500000000000000" pitchFamily="34" charset="-120"/>
              </a:rPr>
              <a:t>THANKS</a:t>
            </a:r>
            <a:endParaRPr lang="en-US" sz="1600" dirty="0"/>
          </a:p>
        </p:txBody>
      </p:sp>
      <p:sp>
        <p:nvSpPr>
          <p:cNvPr id="11" name="Text 6"/>
          <p:cNvSpPr/>
          <p:nvPr/>
        </p:nvSpPr>
        <p:spPr>
          <a:xfrm>
            <a:off x="485140" y="3115945"/>
            <a:ext cx="6025515" cy="1245235"/>
          </a:xfrm>
          <a:prstGeom prst="rect">
            <a:avLst/>
          </a:prstGeom>
          <a:noFill/>
        </p:spPr>
        <p:txBody>
          <a:bodyPr wrap="square" lIns="91440" tIns="45720" rIns="91440" bIns="45720" rtlCol="0" anchor="t">
            <a:spAutoFit/>
          </a:bodyPr>
          <a:lstStyle/>
          <a:p>
            <a:pPr>
              <a:lnSpc>
                <a:spcPct val="100000"/>
              </a:lnSpc>
            </a:pPr>
            <a:r>
              <a:rPr lang="en-US" sz="7500" dirty="0">
                <a:solidFill>
                  <a:srgbClr val="004CC0"/>
                </a:solidFill>
                <a:latin typeface="MiSans" panose="00000500000000000000" pitchFamily="34" charset="-122"/>
                <a:ea typeface="MiSans" panose="00000500000000000000" pitchFamily="34" charset="-122"/>
                <a:cs typeface="MiSans" panose="00000500000000000000" pitchFamily="34" charset="-120"/>
              </a:rPr>
              <a:t>感谢</a:t>
            </a:r>
            <a:r>
              <a:rPr lang="zh-CN" altLang="en-US" sz="7500" dirty="0">
                <a:solidFill>
                  <a:srgbClr val="004CC0"/>
                </a:solidFill>
                <a:latin typeface="MiSans" panose="00000500000000000000" pitchFamily="34" charset="-122"/>
                <a:ea typeface="MiSans" panose="00000500000000000000" pitchFamily="34" charset="-122"/>
                <a:cs typeface="MiSans" panose="00000500000000000000" pitchFamily="34" charset="-120"/>
              </a:rPr>
              <a:t>！</a:t>
            </a:r>
            <a:endParaRPr lang="zh-CN" altLang="en-US" sz="7500" dirty="0">
              <a:solidFill>
                <a:srgbClr val="004CC0"/>
              </a:solidFill>
              <a:latin typeface="MiSans" panose="00000500000000000000" pitchFamily="34" charset="-122"/>
              <a:ea typeface="MiSans" panose="00000500000000000000" pitchFamily="34" charset="-122"/>
              <a:cs typeface="MiSans" panose="00000500000000000000" pitchFamily="34" charset="-120"/>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 y="1"/>
            <a:ext cx="12192000" cy="6858000"/>
          </a:xfrm>
          <a:prstGeom prst="rect">
            <a:avLst/>
          </a:prstGeom>
          <a:gradFill flip="none" rotWithShape="1">
            <a:gsLst>
              <a:gs pos="0">
                <a:srgbClr val="FFFFFF"/>
              </a:gs>
              <a:gs pos="81000">
                <a:srgbClr val="F0F8FF"/>
              </a:gs>
              <a:gs pos="100000">
                <a:srgbClr val="F0F8FF"/>
              </a:gs>
            </a:gsLst>
            <a:lin ang="5400000" scaled="1"/>
          </a:gradFill>
        </p:spPr>
      </p:sp>
      <p:sp>
        <p:nvSpPr>
          <p:cNvPr id="3" name="Shape 1"/>
          <p:cNvSpPr/>
          <p:nvPr/>
        </p:nvSpPr>
        <p:spPr>
          <a:xfrm>
            <a:off x="0" y="5432425"/>
            <a:ext cx="12192000" cy="864870"/>
          </a:xfrm>
          <a:custGeom>
            <a:avLst/>
            <a:gdLst/>
            <a:ahLst/>
            <a:cxnLst/>
            <a:rect l="l" t="t" r="r" b="b"/>
            <a:pathLst>
              <a:path w="12192000" h="864870">
                <a:moveTo>
                  <a:pt x="12192000" y="61685"/>
                </a:moveTo>
                <a:lnTo>
                  <a:pt x="12192000" y="864870"/>
                </a:lnTo>
                <a:lnTo>
                  <a:pt x="0" y="864870"/>
                </a:lnTo>
                <a:lnTo>
                  <a:pt x="0" y="65089"/>
                </a:lnTo>
                <a:lnTo>
                  <a:pt x="136525" y="45945"/>
                </a:lnTo>
                <a:lnTo>
                  <a:pt x="278130" y="29779"/>
                </a:lnTo>
                <a:lnTo>
                  <a:pt x="420370" y="17017"/>
                </a:lnTo>
                <a:lnTo>
                  <a:pt x="561975" y="8083"/>
                </a:lnTo>
                <a:lnTo>
                  <a:pt x="703580" y="2552"/>
                </a:lnTo>
                <a:lnTo>
                  <a:pt x="845185" y="0"/>
                </a:lnTo>
                <a:lnTo>
                  <a:pt x="986790" y="425"/>
                </a:lnTo>
                <a:lnTo>
                  <a:pt x="1128395" y="3829"/>
                </a:lnTo>
                <a:lnTo>
                  <a:pt x="1270635" y="10210"/>
                </a:lnTo>
                <a:lnTo>
                  <a:pt x="1412240" y="18718"/>
                </a:lnTo>
                <a:lnTo>
                  <a:pt x="1553845" y="29779"/>
                </a:lnTo>
                <a:lnTo>
                  <a:pt x="1695450" y="42967"/>
                </a:lnTo>
                <a:lnTo>
                  <a:pt x="1837055" y="58282"/>
                </a:lnTo>
                <a:lnTo>
                  <a:pt x="1978660" y="75299"/>
                </a:lnTo>
                <a:lnTo>
                  <a:pt x="2120265" y="94017"/>
                </a:lnTo>
                <a:lnTo>
                  <a:pt x="2262505" y="114437"/>
                </a:lnTo>
                <a:lnTo>
                  <a:pt x="2404110" y="136133"/>
                </a:lnTo>
                <a:lnTo>
                  <a:pt x="2545715" y="159105"/>
                </a:lnTo>
                <a:lnTo>
                  <a:pt x="2687320" y="183354"/>
                </a:lnTo>
                <a:lnTo>
                  <a:pt x="2828925" y="208454"/>
                </a:lnTo>
                <a:lnTo>
                  <a:pt x="2970530" y="233979"/>
                </a:lnTo>
                <a:lnTo>
                  <a:pt x="3112770" y="260354"/>
                </a:lnTo>
                <a:lnTo>
                  <a:pt x="3254375" y="286730"/>
                </a:lnTo>
                <a:lnTo>
                  <a:pt x="3395980" y="313957"/>
                </a:lnTo>
                <a:lnTo>
                  <a:pt x="3537585" y="340758"/>
                </a:lnTo>
                <a:lnTo>
                  <a:pt x="3679190" y="367559"/>
                </a:lnTo>
                <a:lnTo>
                  <a:pt x="3820795" y="394360"/>
                </a:lnTo>
                <a:lnTo>
                  <a:pt x="3963035" y="420736"/>
                </a:lnTo>
                <a:lnTo>
                  <a:pt x="4104640" y="446261"/>
                </a:lnTo>
                <a:lnTo>
                  <a:pt x="4246245" y="471361"/>
                </a:lnTo>
                <a:lnTo>
                  <a:pt x="4387850" y="495609"/>
                </a:lnTo>
                <a:lnTo>
                  <a:pt x="4529455" y="518582"/>
                </a:lnTo>
                <a:lnTo>
                  <a:pt x="4671060" y="540278"/>
                </a:lnTo>
                <a:lnTo>
                  <a:pt x="4813300" y="560698"/>
                </a:lnTo>
                <a:lnTo>
                  <a:pt x="4954905" y="579416"/>
                </a:lnTo>
                <a:lnTo>
                  <a:pt x="5096510" y="596433"/>
                </a:lnTo>
                <a:lnTo>
                  <a:pt x="5238115" y="611748"/>
                </a:lnTo>
                <a:lnTo>
                  <a:pt x="5379720" y="624936"/>
                </a:lnTo>
                <a:lnTo>
                  <a:pt x="5521325" y="635996"/>
                </a:lnTo>
                <a:lnTo>
                  <a:pt x="5662930" y="644505"/>
                </a:lnTo>
                <a:lnTo>
                  <a:pt x="5805170" y="650886"/>
                </a:lnTo>
                <a:lnTo>
                  <a:pt x="5946775" y="654289"/>
                </a:lnTo>
                <a:lnTo>
                  <a:pt x="6088380" y="654715"/>
                </a:lnTo>
                <a:lnTo>
                  <a:pt x="6108065" y="654289"/>
                </a:lnTo>
                <a:lnTo>
                  <a:pt x="6128385" y="654715"/>
                </a:lnTo>
                <a:lnTo>
                  <a:pt x="6269990" y="654289"/>
                </a:lnTo>
                <a:lnTo>
                  <a:pt x="6411595" y="650886"/>
                </a:lnTo>
                <a:lnTo>
                  <a:pt x="6553835" y="644505"/>
                </a:lnTo>
                <a:lnTo>
                  <a:pt x="6695440" y="635996"/>
                </a:lnTo>
                <a:lnTo>
                  <a:pt x="6837045" y="624936"/>
                </a:lnTo>
                <a:lnTo>
                  <a:pt x="6978650" y="611748"/>
                </a:lnTo>
                <a:lnTo>
                  <a:pt x="7120255" y="596433"/>
                </a:lnTo>
                <a:lnTo>
                  <a:pt x="7261860" y="579416"/>
                </a:lnTo>
                <a:lnTo>
                  <a:pt x="7403465" y="560698"/>
                </a:lnTo>
                <a:lnTo>
                  <a:pt x="7545705" y="540278"/>
                </a:lnTo>
                <a:lnTo>
                  <a:pt x="7687310" y="518582"/>
                </a:lnTo>
                <a:lnTo>
                  <a:pt x="7828915" y="495609"/>
                </a:lnTo>
                <a:lnTo>
                  <a:pt x="7970520" y="471361"/>
                </a:lnTo>
                <a:lnTo>
                  <a:pt x="8112125" y="446261"/>
                </a:lnTo>
                <a:lnTo>
                  <a:pt x="8253730" y="420736"/>
                </a:lnTo>
                <a:lnTo>
                  <a:pt x="8395970" y="394360"/>
                </a:lnTo>
                <a:lnTo>
                  <a:pt x="8537575" y="367559"/>
                </a:lnTo>
                <a:lnTo>
                  <a:pt x="8679180" y="340758"/>
                </a:lnTo>
                <a:lnTo>
                  <a:pt x="8820785" y="313957"/>
                </a:lnTo>
                <a:lnTo>
                  <a:pt x="8962390" y="286730"/>
                </a:lnTo>
                <a:lnTo>
                  <a:pt x="9103995" y="260354"/>
                </a:lnTo>
                <a:lnTo>
                  <a:pt x="9246235" y="233979"/>
                </a:lnTo>
                <a:lnTo>
                  <a:pt x="9387840" y="208454"/>
                </a:lnTo>
                <a:lnTo>
                  <a:pt x="9529445" y="183354"/>
                </a:lnTo>
                <a:lnTo>
                  <a:pt x="9671050" y="159105"/>
                </a:lnTo>
                <a:lnTo>
                  <a:pt x="9812655" y="136133"/>
                </a:lnTo>
                <a:lnTo>
                  <a:pt x="9954260" y="114437"/>
                </a:lnTo>
                <a:lnTo>
                  <a:pt x="10096500" y="94017"/>
                </a:lnTo>
                <a:lnTo>
                  <a:pt x="10238105" y="75299"/>
                </a:lnTo>
                <a:lnTo>
                  <a:pt x="10379710" y="58282"/>
                </a:lnTo>
                <a:lnTo>
                  <a:pt x="10521315" y="42967"/>
                </a:lnTo>
                <a:lnTo>
                  <a:pt x="10662920" y="29779"/>
                </a:lnTo>
                <a:lnTo>
                  <a:pt x="10804525" y="18718"/>
                </a:lnTo>
                <a:lnTo>
                  <a:pt x="10946130" y="10210"/>
                </a:lnTo>
                <a:lnTo>
                  <a:pt x="11088370" y="3829"/>
                </a:lnTo>
                <a:lnTo>
                  <a:pt x="11229975" y="425"/>
                </a:lnTo>
                <a:lnTo>
                  <a:pt x="11371580" y="0"/>
                </a:lnTo>
                <a:lnTo>
                  <a:pt x="11513185" y="2552"/>
                </a:lnTo>
                <a:lnTo>
                  <a:pt x="11654790" y="8083"/>
                </a:lnTo>
                <a:lnTo>
                  <a:pt x="11796395" y="17017"/>
                </a:lnTo>
                <a:lnTo>
                  <a:pt x="11938635" y="29779"/>
                </a:lnTo>
                <a:lnTo>
                  <a:pt x="12080240" y="45945"/>
                </a:lnTo>
                <a:lnTo>
                  <a:pt x="12192000" y="61685"/>
                </a:lnTo>
                <a:close/>
              </a:path>
            </a:pathLst>
          </a:custGeom>
          <a:gradFill flip="none" rotWithShape="1">
            <a:gsLst>
              <a:gs pos="0">
                <a:srgbClr val="F8AA5C"/>
              </a:gs>
              <a:gs pos="58000">
                <a:srgbClr val="FBCC9D"/>
              </a:gs>
              <a:gs pos="99000">
                <a:srgbClr val="FDEEDE"/>
              </a:gs>
              <a:gs pos="100000">
                <a:srgbClr val="FDEEDE"/>
              </a:gs>
            </a:gsLst>
            <a:lin ang="0" scaled="1"/>
          </a:gradFill>
        </p:spPr>
      </p:sp>
      <p:sp>
        <p:nvSpPr>
          <p:cNvPr id="4" name="Shape 2"/>
          <p:cNvSpPr/>
          <p:nvPr/>
        </p:nvSpPr>
        <p:spPr>
          <a:xfrm>
            <a:off x="0" y="5594985"/>
            <a:ext cx="12192000" cy="1263015"/>
          </a:xfrm>
          <a:custGeom>
            <a:avLst/>
            <a:gdLst/>
            <a:ahLst/>
            <a:cxnLst/>
            <a:rect l="l" t="t" r="r" b="b"/>
            <a:pathLst>
              <a:path w="12192000" h="1263015">
                <a:moveTo>
                  <a:pt x="12192000" y="882546"/>
                </a:moveTo>
                <a:lnTo>
                  <a:pt x="12192000" y="1263015"/>
                </a:lnTo>
                <a:lnTo>
                  <a:pt x="0" y="1263015"/>
                </a:lnTo>
                <a:lnTo>
                  <a:pt x="0" y="65426"/>
                </a:lnTo>
                <a:lnTo>
                  <a:pt x="136525" y="46225"/>
                </a:lnTo>
                <a:lnTo>
                  <a:pt x="278130" y="29869"/>
                </a:lnTo>
                <a:lnTo>
                  <a:pt x="420370" y="17068"/>
                </a:lnTo>
                <a:lnTo>
                  <a:pt x="561975" y="7823"/>
                </a:lnTo>
                <a:lnTo>
                  <a:pt x="703580" y="2845"/>
                </a:lnTo>
                <a:lnTo>
                  <a:pt x="845185" y="0"/>
                </a:lnTo>
                <a:lnTo>
                  <a:pt x="986790" y="711"/>
                </a:lnTo>
                <a:lnTo>
                  <a:pt x="1128395" y="3556"/>
                </a:lnTo>
                <a:lnTo>
                  <a:pt x="1270635" y="9956"/>
                </a:lnTo>
                <a:lnTo>
                  <a:pt x="1412240" y="18490"/>
                </a:lnTo>
                <a:lnTo>
                  <a:pt x="1553845" y="29869"/>
                </a:lnTo>
                <a:lnTo>
                  <a:pt x="1695450" y="42669"/>
                </a:lnTo>
                <a:lnTo>
                  <a:pt x="1837055" y="58315"/>
                </a:lnTo>
                <a:lnTo>
                  <a:pt x="1978660" y="75383"/>
                </a:lnTo>
                <a:lnTo>
                  <a:pt x="2120265" y="93873"/>
                </a:lnTo>
                <a:lnTo>
                  <a:pt x="2262505" y="114496"/>
                </a:lnTo>
                <a:lnTo>
                  <a:pt x="2404110" y="135831"/>
                </a:lnTo>
                <a:lnTo>
                  <a:pt x="2545715" y="159299"/>
                </a:lnTo>
                <a:lnTo>
                  <a:pt x="2687320" y="183479"/>
                </a:lnTo>
                <a:lnTo>
                  <a:pt x="2828925" y="208369"/>
                </a:lnTo>
                <a:lnTo>
                  <a:pt x="2970530" y="233971"/>
                </a:lnTo>
                <a:lnTo>
                  <a:pt x="3112770" y="260283"/>
                </a:lnTo>
                <a:lnTo>
                  <a:pt x="3254375" y="286596"/>
                </a:lnTo>
                <a:lnTo>
                  <a:pt x="3395980" y="314331"/>
                </a:lnTo>
                <a:lnTo>
                  <a:pt x="3537585" y="340644"/>
                </a:lnTo>
                <a:lnTo>
                  <a:pt x="3679190" y="367668"/>
                </a:lnTo>
                <a:lnTo>
                  <a:pt x="3820795" y="394692"/>
                </a:lnTo>
                <a:lnTo>
                  <a:pt x="3963035" y="421005"/>
                </a:lnTo>
                <a:lnTo>
                  <a:pt x="4104640" y="446607"/>
                </a:lnTo>
                <a:lnTo>
                  <a:pt x="4246245" y="471497"/>
                </a:lnTo>
                <a:lnTo>
                  <a:pt x="4387850" y="495676"/>
                </a:lnTo>
                <a:lnTo>
                  <a:pt x="4529455" y="518434"/>
                </a:lnTo>
                <a:lnTo>
                  <a:pt x="4671060" y="540479"/>
                </a:lnTo>
                <a:lnTo>
                  <a:pt x="4813300" y="561103"/>
                </a:lnTo>
                <a:lnTo>
                  <a:pt x="4954905" y="579593"/>
                </a:lnTo>
                <a:lnTo>
                  <a:pt x="5096510" y="596661"/>
                </a:lnTo>
                <a:lnTo>
                  <a:pt x="5238115" y="611595"/>
                </a:lnTo>
                <a:lnTo>
                  <a:pt x="5379720" y="625107"/>
                </a:lnTo>
                <a:lnTo>
                  <a:pt x="5521325" y="636486"/>
                </a:lnTo>
                <a:lnTo>
                  <a:pt x="5662930" y="645019"/>
                </a:lnTo>
                <a:lnTo>
                  <a:pt x="5805170" y="650709"/>
                </a:lnTo>
                <a:lnTo>
                  <a:pt x="5946775" y="654265"/>
                </a:lnTo>
                <a:lnTo>
                  <a:pt x="6088380" y="654976"/>
                </a:lnTo>
                <a:lnTo>
                  <a:pt x="6108065" y="654265"/>
                </a:lnTo>
                <a:lnTo>
                  <a:pt x="6128385" y="654976"/>
                </a:lnTo>
                <a:lnTo>
                  <a:pt x="6269990" y="654265"/>
                </a:lnTo>
                <a:lnTo>
                  <a:pt x="6411595" y="650709"/>
                </a:lnTo>
                <a:lnTo>
                  <a:pt x="6553835" y="645019"/>
                </a:lnTo>
                <a:lnTo>
                  <a:pt x="6695440" y="636486"/>
                </a:lnTo>
                <a:lnTo>
                  <a:pt x="6837045" y="625107"/>
                </a:lnTo>
                <a:lnTo>
                  <a:pt x="6978650" y="611595"/>
                </a:lnTo>
                <a:lnTo>
                  <a:pt x="7120255" y="596661"/>
                </a:lnTo>
                <a:lnTo>
                  <a:pt x="7261860" y="579593"/>
                </a:lnTo>
                <a:lnTo>
                  <a:pt x="7403465" y="561103"/>
                </a:lnTo>
                <a:lnTo>
                  <a:pt x="7545705" y="540479"/>
                </a:lnTo>
                <a:lnTo>
                  <a:pt x="7687310" y="518434"/>
                </a:lnTo>
                <a:lnTo>
                  <a:pt x="7828915" y="495676"/>
                </a:lnTo>
                <a:lnTo>
                  <a:pt x="7970520" y="471497"/>
                </a:lnTo>
                <a:lnTo>
                  <a:pt x="8112125" y="446607"/>
                </a:lnTo>
                <a:lnTo>
                  <a:pt x="8253730" y="421005"/>
                </a:lnTo>
                <a:lnTo>
                  <a:pt x="8395970" y="394692"/>
                </a:lnTo>
                <a:lnTo>
                  <a:pt x="8537575" y="367668"/>
                </a:lnTo>
                <a:lnTo>
                  <a:pt x="8679180" y="340644"/>
                </a:lnTo>
                <a:lnTo>
                  <a:pt x="8820785" y="314331"/>
                </a:lnTo>
                <a:lnTo>
                  <a:pt x="8962390" y="286596"/>
                </a:lnTo>
                <a:lnTo>
                  <a:pt x="9103995" y="260283"/>
                </a:lnTo>
                <a:lnTo>
                  <a:pt x="9246235" y="233971"/>
                </a:lnTo>
                <a:lnTo>
                  <a:pt x="9387840" y="208369"/>
                </a:lnTo>
                <a:lnTo>
                  <a:pt x="9529445" y="183479"/>
                </a:lnTo>
                <a:lnTo>
                  <a:pt x="9671050" y="159299"/>
                </a:lnTo>
                <a:lnTo>
                  <a:pt x="9812655" y="135831"/>
                </a:lnTo>
                <a:lnTo>
                  <a:pt x="9954260" y="114496"/>
                </a:lnTo>
                <a:lnTo>
                  <a:pt x="10096500" y="93873"/>
                </a:lnTo>
                <a:lnTo>
                  <a:pt x="10238105" y="75383"/>
                </a:lnTo>
                <a:lnTo>
                  <a:pt x="10379710" y="58315"/>
                </a:lnTo>
                <a:lnTo>
                  <a:pt x="10521315" y="42669"/>
                </a:lnTo>
                <a:lnTo>
                  <a:pt x="10662920" y="29869"/>
                </a:lnTo>
                <a:lnTo>
                  <a:pt x="10804525" y="18490"/>
                </a:lnTo>
                <a:lnTo>
                  <a:pt x="10946130" y="9956"/>
                </a:lnTo>
                <a:lnTo>
                  <a:pt x="11088370" y="3556"/>
                </a:lnTo>
                <a:lnTo>
                  <a:pt x="11229975" y="711"/>
                </a:lnTo>
                <a:lnTo>
                  <a:pt x="11371580" y="0"/>
                </a:lnTo>
                <a:lnTo>
                  <a:pt x="11513185" y="2845"/>
                </a:lnTo>
                <a:lnTo>
                  <a:pt x="11654790" y="7823"/>
                </a:lnTo>
                <a:lnTo>
                  <a:pt x="11796395" y="17068"/>
                </a:lnTo>
                <a:lnTo>
                  <a:pt x="11938635" y="29869"/>
                </a:lnTo>
                <a:lnTo>
                  <a:pt x="12080240" y="46225"/>
                </a:lnTo>
                <a:lnTo>
                  <a:pt x="12192000" y="61871"/>
                </a:lnTo>
                <a:lnTo>
                  <a:pt x="12192000" y="882546"/>
                </a:lnTo>
                <a:close/>
              </a:path>
            </a:pathLst>
          </a:custGeom>
          <a:solidFill>
            <a:srgbClr val="056EE1"/>
          </a:solidFill>
        </p:spPr>
      </p:sp>
      <p:pic>
        <p:nvPicPr>
          <p:cNvPr id="5" name="Image 0" descr="https://kimi-img.moonshot.cn/pub/slides/slides_tmpl/image/25-10-09-17:19:39-d3jnsaos8jdo4os5dlug.png"/>
          <p:cNvPicPr>
            <a:picLocks noChangeAspect="1"/>
          </p:cNvPicPr>
          <p:nvPr/>
        </p:nvPicPr>
        <p:blipFill>
          <a:blip r:embed="rId1"/>
          <a:stretch>
            <a:fillRect/>
          </a:stretch>
        </p:blipFill>
        <p:spPr>
          <a:xfrm>
            <a:off x="2904490" y="962025"/>
            <a:ext cx="6382385" cy="6108065"/>
          </a:xfrm>
          <a:prstGeom prst="rect">
            <a:avLst/>
          </a:prstGeom>
        </p:spPr>
      </p:pic>
      <p:sp>
        <p:nvSpPr>
          <p:cNvPr id="6" name="Text 3"/>
          <p:cNvSpPr/>
          <p:nvPr/>
        </p:nvSpPr>
        <p:spPr>
          <a:xfrm>
            <a:off x="2725420" y="2994025"/>
            <a:ext cx="6598920" cy="1807845"/>
          </a:xfrm>
          <a:prstGeom prst="rect">
            <a:avLst/>
          </a:prstGeom>
          <a:noFill/>
        </p:spPr>
        <p:txBody>
          <a:bodyPr wrap="square" lIns="91440" tIns="45720" rIns="91440" bIns="45720" rtlCol="0" anchor="t"/>
          <a:lstStyle/>
          <a:p>
            <a:pPr algn="ctr">
              <a:lnSpc>
                <a:spcPct val="100000"/>
              </a:lnSpc>
            </a:pPr>
            <a:r>
              <a:rPr lang="en-US" altLang="zh-CN" sz="5400" dirty="0">
                <a:latin typeface="MiSans" panose="00000500000000000000" pitchFamily="34" charset="-122"/>
                <a:ea typeface="MiSans" panose="00000500000000000000" pitchFamily="34" charset="-122"/>
                <a:sym typeface="+mn-ea"/>
              </a:rPr>
              <a:t>Scandium Raw Material Supply Landscape</a:t>
            </a:r>
            <a:endParaRPr lang="en-US" sz="1600" dirty="0"/>
          </a:p>
        </p:txBody>
      </p:sp>
      <p:sp>
        <p:nvSpPr>
          <p:cNvPr id="7" name="Shape 4"/>
          <p:cNvSpPr/>
          <p:nvPr/>
        </p:nvSpPr>
        <p:spPr>
          <a:xfrm>
            <a:off x="11106785" y="693737"/>
            <a:ext cx="235520" cy="0"/>
          </a:xfrm>
          <a:prstGeom prst="line">
            <a:avLst/>
          </a:prstGeom>
          <a:noFill/>
          <a:ln w="31750">
            <a:solidFill>
              <a:srgbClr val="056EE1"/>
            </a:solidFill>
            <a:prstDash val="solid"/>
            <a:headEnd type="none"/>
            <a:tailEnd type="none"/>
          </a:ln>
        </p:spPr>
      </p:sp>
      <p:sp>
        <p:nvSpPr>
          <p:cNvPr id="8" name="Shape 5"/>
          <p:cNvSpPr/>
          <p:nvPr/>
        </p:nvSpPr>
        <p:spPr>
          <a:xfrm>
            <a:off x="11106785" y="754697"/>
            <a:ext cx="235520" cy="0"/>
          </a:xfrm>
          <a:prstGeom prst="line">
            <a:avLst/>
          </a:prstGeom>
          <a:noFill/>
          <a:ln w="31750">
            <a:solidFill>
              <a:srgbClr val="056EE1"/>
            </a:solidFill>
            <a:prstDash val="solid"/>
            <a:headEnd type="none"/>
            <a:tailEnd type="none"/>
          </a:ln>
        </p:spPr>
      </p:sp>
      <p:sp>
        <p:nvSpPr>
          <p:cNvPr id="9" name="Shape 6"/>
          <p:cNvSpPr/>
          <p:nvPr/>
        </p:nvSpPr>
        <p:spPr>
          <a:xfrm>
            <a:off x="11106785" y="815657"/>
            <a:ext cx="235520" cy="0"/>
          </a:xfrm>
          <a:prstGeom prst="line">
            <a:avLst/>
          </a:prstGeom>
          <a:noFill/>
          <a:ln w="31750">
            <a:solidFill>
              <a:srgbClr val="056EE1"/>
            </a:solidFill>
            <a:prstDash val="solid"/>
            <a:headEnd type="none"/>
            <a:tailEnd type="none"/>
          </a:ln>
        </p:spPr>
      </p:sp>
      <p:sp>
        <p:nvSpPr>
          <p:cNvPr id="10" name="Shape 7"/>
          <p:cNvSpPr/>
          <p:nvPr/>
        </p:nvSpPr>
        <p:spPr>
          <a:xfrm>
            <a:off x="2524125" y="1393190"/>
            <a:ext cx="6598920" cy="1807845"/>
          </a:xfrm>
          <a:prstGeom prst="rect">
            <a:avLst/>
          </a:prstGeom>
          <a:solidFill>
            <a:srgbClr val="000000">
              <a:alpha val="0"/>
            </a:srgbClr>
          </a:solidFill>
        </p:spPr>
      </p:sp>
      <p:sp>
        <p:nvSpPr>
          <p:cNvPr id="11" name="Text 8"/>
          <p:cNvSpPr/>
          <p:nvPr/>
        </p:nvSpPr>
        <p:spPr>
          <a:xfrm>
            <a:off x="2725420" y="1268730"/>
            <a:ext cx="6598920" cy="1807845"/>
          </a:xfrm>
          <a:prstGeom prst="rect">
            <a:avLst/>
          </a:prstGeom>
          <a:noFill/>
        </p:spPr>
        <p:txBody>
          <a:bodyPr wrap="square" lIns="0" tIns="0" rIns="0" bIns="0" rtlCol="0" anchor="t"/>
          <a:lstStyle/>
          <a:p>
            <a:pPr algn="ctr">
              <a:lnSpc>
                <a:spcPct val="100000"/>
              </a:lnSpc>
            </a:pPr>
            <a:r>
              <a:rPr lang="en-US" sz="12000" dirty="0">
                <a:solidFill>
                  <a:srgbClr val="056EE1"/>
                </a:solidFill>
                <a:latin typeface="MiSans" panose="00000500000000000000" pitchFamily="34" charset="-122"/>
                <a:ea typeface="MiSans" panose="00000500000000000000" pitchFamily="34" charset="-122"/>
                <a:cs typeface="MiSans" panose="00000500000000000000" pitchFamily="34" charset="-120"/>
              </a:rPr>
              <a:t>01</a:t>
            </a:r>
            <a:endParaRPr lang="en-US" sz="1600"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0">
          <a:gsLst>
            <a:gs pos="0">
              <a:srgbClr val="FFFFFF"/>
            </a:gs>
            <a:gs pos="28000">
              <a:srgbClr val="FFFFFF"/>
            </a:gs>
            <a:gs pos="100000">
              <a:srgbClr val="DDF0FE"/>
            </a:gs>
          </a:gsLst>
          <a:lin ang="2700000" scaled="1"/>
        </a:gradFill>
        <a:effectLst/>
      </p:bgPr>
    </p:bg>
    <p:spTree>
      <p:nvGrpSpPr>
        <p:cNvPr id="1" name=""/>
        <p:cNvGrpSpPr/>
        <p:nvPr/>
      </p:nvGrpSpPr>
      <p:grpSpPr>
        <a:xfrm>
          <a:off x="0" y="0"/>
          <a:ext cx="0" cy="0"/>
          <a:chOff x="0" y="0"/>
          <a:chExt cx="0" cy="0"/>
        </a:xfrm>
      </p:grpSpPr>
      <p:sp>
        <p:nvSpPr>
          <p:cNvPr id="2" name="Shape 0"/>
          <p:cNvSpPr/>
          <p:nvPr/>
        </p:nvSpPr>
        <p:spPr>
          <a:xfrm>
            <a:off x="848360" y="6346190"/>
            <a:ext cx="163338" cy="153035"/>
          </a:xfrm>
          <a:prstGeom prst="rect">
            <a:avLst/>
          </a:prstGeom>
          <a:solidFill>
            <a:srgbClr val="004CC0"/>
          </a:solidFill>
        </p:spPr>
      </p:sp>
      <p:sp>
        <p:nvSpPr>
          <p:cNvPr id="3" name="Shape 1"/>
          <p:cNvSpPr/>
          <p:nvPr/>
        </p:nvSpPr>
        <p:spPr>
          <a:xfrm>
            <a:off x="1122291" y="6346190"/>
            <a:ext cx="163338" cy="153035"/>
          </a:xfrm>
          <a:prstGeom prst="rect">
            <a:avLst/>
          </a:prstGeom>
          <a:solidFill>
            <a:srgbClr val="004CC0"/>
          </a:solidFill>
        </p:spPr>
      </p:sp>
      <p:sp>
        <p:nvSpPr>
          <p:cNvPr id="4" name="Shape 2"/>
          <p:cNvSpPr/>
          <p:nvPr/>
        </p:nvSpPr>
        <p:spPr>
          <a:xfrm>
            <a:off x="1396222" y="6346190"/>
            <a:ext cx="163338" cy="153035"/>
          </a:xfrm>
          <a:prstGeom prst="rect">
            <a:avLst/>
          </a:prstGeom>
          <a:solidFill>
            <a:srgbClr val="004CC0"/>
          </a:solidFill>
        </p:spPr>
      </p:sp>
      <p:sp>
        <p:nvSpPr>
          <p:cNvPr id="5" name="Shape 3"/>
          <p:cNvSpPr/>
          <p:nvPr>
            <p:custDataLst>
              <p:tags r:id="rId1"/>
            </p:custDataLst>
          </p:nvPr>
        </p:nvSpPr>
        <p:spPr>
          <a:xfrm>
            <a:off x="1101090" y="1397000"/>
            <a:ext cx="4817110" cy="4079875"/>
          </a:xfrm>
          <a:custGeom>
            <a:avLst/>
            <a:gdLst/>
            <a:ahLst/>
            <a:cxnLst/>
            <a:rect l="l" t="t" r="r" b="b"/>
            <a:pathLst>
              <a:path w="4817110" h="4079875">
                <a:moveTo>
                  <a:pt x="603" y="679979"/>
                </a:moveTo>
                <a:lnTo>
                  <a:pt x="0" y="661895"/>
                </a:lnTo>
                <a:cubicBezTo>
                  <a:pt x="-10849" y="288750"/>
                  <a:pt x="364659" y="-8439"/>
                  <a:pt x="663618" y="0"/>
                </a:cubicBezTo>
                <a:lnTo>
                  <a:pt x="679892" y="0"/>
                </a:lnTo>
                <a:lnTo>
                  <a:pt x="4137218" y="0"/>
                </a:lnTo>
                <a:lnTo>
                  <a:pt x="4155300" y="0"/>
                </a:lnTo>
                <a:cubicBezTo>
                  <a:pt x="4528397" y="-10851"/>
                  <a:pt x="4825548" y="364705"/>
                  <a:pt x="4817110" y="663703"/>
                </a:cubicBezTo>
                <a:lnTo>
                  <a:pt x="4817110" y="679979"/>
                </a:lnTo>
                <a:lnTo>
                  <a:pt x="4817110" y="3399896"/>
                </a:lnTo>
                <a:lnTo>
                  <a:pt x="4817110" y="3417980"/>
                </a:lnTo>
                <a:cubicBezTo>
                  <a:pt x="4827959" y="3791125"/>
                  <a:pt x="4452451" y="4088314"/>
                  <a:pt x="4153492" y="4079875"/>
                </a:cubicBezTo>
                <a:lnTo>
                  <a:pt x="4137218" y="4079875"/>
                </a:lnTo>
                <a:lnTo>
                  <a:pt x="779345" y="4079875"/>
                </a:lnTo>
                <a:lnTo>
                  <a:pt x="784769" y="4079875"/>
                </a:lnTo>
                <a:lnTo>
                  <a:pt x="789591" y="4079875"/>
                </a:lnTo>
                <a:lnTo>
                  <a:pt x="603" y="4079875"/>
                </a:lnTo>
                <a:lnTo>
                  <a:pt x="603" y="3428831"/>
                </a:lnTo>
                <a:lnTo>
                  <a:pt x="0" y="3416172"/>
                </a:lnTo>
                <a:lnTo>
                  <a:pt x="603" y="3399896"/>
                </a:lnTo>
                <a:lnTo>
                  <a:pt x="603" y="3300431"/>
                </a:lnTo>
                <a:lnTo>
                  <a:pt x="603" y="3299225"/>
                </a:lnTo>
                <a:lnTo>
                  <a:pt x="0" y="3277524"/>
                </a:lnTo>
                <a:lnTo>
                  <a:pt x="603" y="3255219"/>
                </a:lnTo>
                <a:lnTo>
                  <a:pt x="603" y="679979"/>
                </a:lnTo>
                <a:close/>
                <a:moveTo>
                  <a:pt x="824550" y="4079875"/>
                </a:moveTo>
                <a:lnTo>
                  <a:pt x="789591" y="4079875"/>
                </a:lnTo>
                <a:lnTo>
                  <a:pt x="804660" y="4079875"/>
                </a:lnTo>
                <a:lnTo>
                  <a:pt x="824550" y="4079875"/>
                </a:lnTo>
                <a:close/>
              </a:path>
            </a:pathLst>
          </a:custGeom>
          <a:solidFill>
            <a:srgbClr val="000000">
              <a:alpha val="0"/>
            </a:srgbClr>
          </a:solidFill>
          <a:ln w="19050">
            <a:solidFill>
              <a:srgbClr val="1D3EBF"/>
            </a:solidFill>
            <a:prstDash val="solid"/>
          </a:ln>
        </p:spPr>
      </p:sp>
      <p:sp>
        <p:nvSpPr>
          <p:cNvPr id="6" name="Shape 4"/>
          <p:cNvSpPr/>
          <p:nvPr>
            <p:custDataLst>
              <p:tags r:id="rId2"/>
            </p:custDataLst>
          </p:nvPr>
        </p:nvSpPr>
        <p:spPr>
          <a:xfrm>
            <a:off x="672465" y="4773295"/>
            <a:ext cx="1233170" cy="1233170"/>
          </a:xfrm>
          <a:prstGeom prst="ellipse">
            <a:avLst/>
          </a:prstGeom>
          <a:solidFill>
            <a:srgbClr val="FFFFFF">
              <a:alpha val="0"/>
            </a:srgbClr>
          </a:solidFill>
        </p:spPr>
      </p:sp>
      <p:sp>
        <p:nvSpPr>
          <p:cNvPr id="7" name="Shape 5"/>
          <p:cNvSpPr/>
          <p:nvPr>
            <p:custDataLst>
              <p:tags r:id="rId3"/>
            </p:custDataLst>
          </p:nvPr>
        </p:nvSpPr>
        <p:spPr>
          <a:xfrm>
            <a:off x="784571" y="4885401"/>
            <a:ext cx="1008957" cy="1008957"/>
          </a:xfrm>
          <a:prstGeom prst="ellipse">
            <a:avLst/>
          </a:prstGeom>
          <a:solidFill>
            <a:srgbClr val="1D3EBF"/>
          </a:solidFill>
        </p:spPr>
      </p:sp>
      <p:sp>
        <p:nvSpPr>
          <p:cNvPr id="8" name="Shape 6"/>
          <p:cNvSpPr/>
          <p:nvPr>
            <p:custDataLst>
              <p:tags r:id="rId4"/>
            </p:custDataLst>
          </p:nvPr>
        </p:nvSpPr>
        <p:spPr>
          <a:xfrm>
            <a:off x="6592570" y="1397000"/>
            <a:ext cx="4817110" cy="4079875"/>
          </a:xfrm>
          <a:custGeom>
            <a:avLst/>
            <a:gdLst/>
            <a:ahLst/>
            <a:cxnLst/>
            <a:rect l="l" t="t" r="r" b="b"/>
            <a:pathLst>
              <a:path w="4817110" h="4079875">
                <a:moveTo>
                  <a:pt x="603" y="679979"/>
                </a:moveTo>
                <a:lnTo>
                  <a:pt x="0" y="661895"/>
                </a:lnTo>
                <a:cubicBezTo>
                  <a:pt x="-10849" y="288750"/>
                  <a:pt x="364659" y="-8439"/>
                  <a:pt x="663618" y="0"/>
                </a:cubicBezTo>
                <a:lnTo>
                  <a:pt x="679892" y="0"/>
                </a:lnTo>
                <a:lnTo>
                  <a:pt x="4137218" y="0"/>
                </a:lnTo>
                <a:lnTo>
                  <a:pt x="4155300" y="0"/>
                </a:lnTo>
                <a:cubicBezTo>
                  <a:pt x="4528397" y="-10851"/>
                  <a:pt x="4825548" y="364705"/>
                  <a:pt x="4817110" y="663703"/>
                </a:cubicBezTo>
                <a:lnTo>
                  <a:pt x="4817110" y="679979"/>
                </a:lnTo>
                <a:lnTo>
                  <a:pt x="4817110" y="3399896"/>
                </a:lnTo>
                <a:lnTo>
                  <a:pt x="4817110" y="3417980"/>
                </a:lnTo>
                <a:cubicBezTo>
                  <a:pt x="4827959" y="3791125"/>
                  <a:pt x="4452451" y="4088314"/>
                  <a:pt x="4153492" y="4079875"/>
                </a:cubicBezTo>
                <a:lnTo>
                  <a:pt x="4137218" y="4079875"/>
                </a:lnTo>
                <a:lnTo>
                  <a:pt x="779345" y="4079875"/>
                </a:lnTo>
                <a:lnTo>
                  <a:pt x="784769" y="4079875"/>
                </a:lnTo>
                <a:lnTo>
                  <a:pt x="789591" y="4079875"/>
                </a:lnTo>
                <a:lnTo>
                  <a:pt x="603" y="4079875"/>
                </a:lnTo>
                <a:lnTo>
                  <a:pt x="603" y="3428831"/>
                </a:lnTo>
                <a:lnTo>
                  <a:pt x="0" y="3416172"/>
                </a:lnTo>
                <a:lnTo>
                  <a:pt x="603" y="3399896"/>
                </a:lnTo>
                <a:lnTo>
                  <a:pt x="603" y="3300431"/>
                </a:lnTo>
                <a:lnTo>
                  <a:pt x="603" y="3299225"/>
                </a:lnTo>
                <a:lnTo>
                  <a:pt x="0" y="3277524"/>
                </a:lnTo>
                <a:lnTo>
                  <a:pt x="603" y="3255219"/>
                </a:lnTo>
                <a:lnTo>
                  <a:pt x="603" y="679979"/>
                </a:lnTo>
                <a:close/>
                <a:moveTo>
                  <a:pt x="824550" y="4079875"/>
                </a:moveTo>
                <a:lnTo>
                  <a:pt x="789591" y="4079875"/>
                </a:lnTo>
                <a:lnTo>
                  <a:pt x="804660" y="4079875"/>
                </a:lnTo>
                <a:lnTo>
                  <a:pt x="824550" y="4079875"/>
                </a:lnTo>
                <a:close/>
              </a:path>
            </a:pathLst>
          </a:custGeom>
          <a:solidFill>
            <a:srgbClr val="000000">
              <a:alpha val="0"/>
            </a:srgbClr>
          </a:solidFill>
          <a:ln w="19050">
            <a:solidFill>
              <a:srgbClr val="1D3EBF"/>
            </a:solidFill>
            <a:prstDash val="solid"/>
          </a:ln>
        </p:spPr>
      </p:sp>
      <p:sp>
        <p:nvSpPr>
          <p:cNvPr id="9" name="Shape 7"/>
          <p:cNvSpPr/>
          <p:nvPr>
            <p:custDataLst>
              <p:tags r:id="rId5"/>
            </p:custDataLst>
          </p:nvPr>
        </p:nvSpPr>
        <p:spPr>
          <a:xfrm>
            <a:off x="6163945" y="4773295"/>
            <a:ext cx="1233170" cy="1233170"/>
          </a:xfrm>
          <a:prstGeom prst="ellipse">
            <a:avLst/>
          </a:prstGeom>
          <a:solidFill>
            <a:srgbClr val="FFFFFF">
              <a:alpha val="0"/>
            </a:srgbClr>
          </a:solidFill>
        </p:spPr>
      </p:sp>
      <p:sp>
        <p:nvSpPr>
          <p:cNvPr id="10" name="Shape 8"/>
          <p:cNvSpPr/>
          <p:nvPr>
            <p:custDataLst>
              <p:tags r:id="rId6"/>
            </p:custDataLst>
          </p:nvPr>
        </p:nvSpPr>
        <p:spPr>
          <a:xfrm>
            <a:off x="6276051" y="4885401"/>
            <a:ext cx="1008957" cy="1008957"/>
          </a:xfrm>
          <a:prstGeom prst="ellipse">
            <a:avLst/>
          </a:prstGeom>
          <a:solidFill>
            <a:srgbClr val="1D3EBF"/>
          </a:solidFill>
        </p:spPr>
      </p:sp>
      <p:sp>
        <p:nvSpPr>
          <p:cNvPr id="11" name="Text 9"/>
          <p:cNvSpPr/>
          <p:nvPr/>
        </p:nvSpPr>
        <p:spPr>
          <a:xfrm>
            <a:off x="1192530" y="339090"/>
            <a:ext cx="10151745" cy="829945"/>
          </a:xfrm>
          <a:prstGeom prst="rect">
            <a:avLst/>
          </a:prstGeom>
          <a:noFill/>
        </p:spPr>
        <p:txBody>
          <a:bodyPr wrap="square" lIns="91440" tIns="45720" rIns="91440" bIns="45720" rtlCol="0" anchor="t">
            <a:spAutoFit/>
          </a:bodyPr>
          <a:lstStyle/>
          <a:p>
            <a:pPr>
              <a:lnSpc>
                <a:spcPct val="100000"/>
              </a:lnSpc>
            </a:pPr>
            <a:r>
              <a:rPr lang="en-US" altLang="zh-CN" sz="2400" dirty="0">
                <a:latin typeface="MiSans" panose="00000500000000000000" pitchFamily="34" charset="-122"/>
                <a:ea typeface="MiSans" panose="00000500000000000000" pitchFamily="34" charset="-122"/>
              </a:rPr>
              <a:t>Domestic scandium oxide production capacity is highly concentrated </a:t>
            </a:r>
            <a:endParaRPr lang="en-US" altLang="zh-CN" sz="2400" dirty="0">
              <a:latin typeface="MiSans" panose="00000500000000000000" pitchFamily="34" charset="-122"/>
              <a:ea typeface="MiSans" panose="00000500000000000000" pitchFamily="34" charset="-122"/>
            </a:endParaRPr>
          </a:p>
          <a:p>
            <a:pPr>
              <a:lnSpc>
                <a:spcPct val="100000"/>
              </a:lnSpc>
            </a:pPr>
            <a:r>
              <a:rPr lang="en-US" altLang="zh-CN" sz="2400" dirty="0">
                <a:latin typeface="MiSans" panose="00000500000000000000" pitchFamily="34" charset="-122"/>
                <a:ea typeface="MiSans" panose="00000500000000000000" pitchFamily="34" charset="-122"/>
              </a:rPr>
              <a:t>with potential supply reaching nearly 200 tons</a:t>
            </a:r>
            <a:endParaRPr lang="en-US" altLang="zh-CN" sz="2400" dirty="0">
              <a:latin typeface="MiSans" panose="00000500000000000000" pitchFamily="34" charset="-122"/>
              <a:ea typeface="MiSans" panose="00000500000000000000" pitchFamily="34" charset="-122"/>
            </a:endParaRPr>
          </a:p>
        </p:txBody>
      </p:sp>
      <p:sp>
        <p:nvSpPr>
          <p:cNvPr id="12" name="Shape 10"/>
          <p:cNvSpPr/>
          <p:nvPr/>
        </p:nvSpPr>
        <p:spPr>
          <a:xfrm>
            <a:off x="11106785" y="693737"/>
            <a:ext cx="235520" cy="0"/>
          </a:xfrm>
          <a:prstGeom prst="line">
            <a:avLst/>
          </a:prstGeom>
          <a:noFill/>
          <a:ln w="31750">
            <a:solidFill>
              <a:srgbClr val="004CC0"/>
            </a:solidFill>
            <a:prstDash val="solid"/>
            <a:headEnd type="none"/>
            <a:tailEnd type="none"/>
          </a:ln>
        </p:spPr>
      </p:sp>
      <p:sp>
        <p:nvSpPr>
          <p:cNvPr id="13" name="Shape 11"/>
          <p:cNvSpPr/>
          <p:nvPr/>
        </p:nvSpPr>
        <p:spPr>
          <a:xfrm>
            <a:off x="11106785" y="754697"/>
            <a:ext cx="235520" cy="0"/>
          </a:xfrm>
          <a:prstGeom prst="line">
            <a:avLst/>
          </a:prstGeom>
          <a:noFill/>
          <a:ln w="31750">
            <a:solidFill>
              <a:srgbClr val="004CC0"/>
            </a:solidFill>
            <a:prstDash val="solid"/>
            <a:headEnd type="none"/>
            <a:tailEnd type="none"/>
          </a:ln>
        </p:spPr>
      </p:sp>
      <p:sp>
        <p:nvSpPr>
          <p:cNvPr id="14" name="Shape 12"/>
          <p:cNvSpPr/>
          <p:nvPr/>
        </p:nvSpPr>
        <p:spPr>
          <a:xfrm>
            <a:off x="11106785" y="815657"/>
            <a:ext cx="235520" cy="0"/>
          </a:xfrm>
          <a:prstGeom prst="line">
            <a:avLst/>
          </a:prstGeom>
          <a:noFill/>
          <a:ln w="31750">
            <a:solidFill>
              <a:srgbClr val="004CC0"/>
            </a:solidFill>
            <a:prstDash val="solid"/>
            <a:headEnd type="none"/>
            <a:tailEnd type="none"/>
          </a:ln>
        </p:spPr>
      </p:sp>
      <p:sp>
        <p:nvSpPr>
          <p:cNvPr id="15" name="Text 13"/>
          <p:cNvSpPr/>
          <p:nvPr>
            <p:custDataLst>
              <p:tags r:id="rId7"/>
            </p:custDataLst>
          </p:nvPr>
        </p:nvSpPr>
        <p:spPr>
          <a:xfrm>
            <a:off x="895350" y="5067300"/>
            <a:ext cx="788035" cy="643890"/>
          </a:xfrm>
          <a:prstGeom prst="rect">
            <a:avLst/>
          </a:prstGeom>
          <a:noFill/>
        </p:spPr>
        <p:txBody>
          <a:bodyPr wrap="square" lIns="91440" tIns="45720" rIns="91440" bIns="45720" rtlCol="0" anchor="t">
            <a:spAutoFit/>
          </a:bodyPr>
          <a:lstStyle/>
          <a:p>
            <a:pPr algn="ctr">
              <a:lnSpc>
                <a:spcPct val="100000"/>
              </a:lnSpc>
            </a:pPr>
            <a:r>
              <a:rPr lang="en-US" sz="3600" dirty="0">
                <a:solidFill>
                  <a:srgbClr val="FFFFFF"/>
                </a:solidFill>
                <a:latin typeface="MiSans" panose="00000500000000000000" pitchFamily="34" charset="-122"/>
                <a:ea typeface="MiSans" panose="00000500000000000000" pitchFamily="34" charset="-122"/>
                <a:cs typeface="MiSans" panose="00000500000000000000" pitchFamily="34" charset="-120"/>
              </a:rPr>
              <a:t>01</a:t>
            </a:r>
            <a:endParaRPr lang="en-US" sz="1600" dirty="0"/>
          </a:p>
        </p:txBody>
      </p:sp>
      <p:sp>
        <p:nvSpPr>
          <p:cNvPr id="16" name="Text 14"/>
          <p:cNvSpPr/>
          <p:nvPr>
            <p:custDataLst>
              <p:tags r:id="rId8"/>
            </p:custDataLst>
          </p:nvPr>
        </p:nvSpPr>
        <p:spPr>
          <a:xfrm>
            <a:off x="1684020" y="1499870"/>
            <a:ext cx="3638550" cy="922020"/>
          </a:xfrm>
          <a:prstGeom prst="rect">
            <a:avLst/>
          </a:prstGeom>
          <a:noFill/>
        </p:spPr>
        <p:txBody>
          <a:bodyPr wrap="square" lIns="91440" tIns="45720" rIns="91440" bIns="45720" rtlCol="0" anchor="ctr">
            <a:spAutoFit/>
          </a:bodyPr>
          <a:lstStyle/>
          <a:p>
            <a:pPr algn="just">
              <a:lnSpc>
                <a:spcPct val="100000"/>
              </a:lnSpc>
            </a:pPr>
            <a:r>
              <a:rPr lang="en-US" altLang="zh-CN" dirty="0">
                <a:solidFill>
                  <a:srgbClr val="1D3EBF"/>
                </a:solidFill>
                <a:latin typeface="MiSans" panose="00000500000000000000" pitchFamily="34" charset="-122"/>
                <a:ea typeface="MiSans" panose="00000500000000000000" pitchFamily="34" charset="-122"/>
                <a:cs typeface="MiSans" panose="00000500000000000000" pitchFamily="34" charset="-120"/>
              </a:rPr>
              <a:t>Enterprises with self-owned raw materials have a production capacity of over 125 tons</a:t>
            </a:r>
            <a:endParaRPr lang="en-US" altLang="zh-CN" dirty="0">
              <a:solidFill>
                <a:srgbClr val="1D3EBF"/>
              </a:solidFill>
              <a:latin typeface="MiSans" panose="00000500000000000000" pitchFamily="34" charset="-122"/>
              <a:ea typeface="MiSans" panose="00000500000000000000" pitchFamily="34" charset="-122"/>
              <a:cs typeface="MiSans" panose="00000500000000000000" pitchFamily="34" charset="-120"/>
            </a:endParaRPr>
          </a:p>
        </p:txBody>
      </p:sp>
      <p:sp>
        <p:nvSpPr>
          <p:cNvPr id="17" name="Text 15"/>
          <p:cNvSpPr/>
          <p:nvPr>
            <p:custDataLst>
              <p:tags r:id="rId9"/>
            </p:custDataLst>
          </p:nvPr>
        </p:nvSpPr>
        <p:spPr>
          <a:xfrm>
            <a:off x="1286510" y="2332355"/>
            <a:ext cx="4392295" cy="2553335"/>
          </a:xfrm>
          <a:prstGeom prst="rect">
            <a:avLst/>
          </a:prstGeom>
          <a:noFill/>
        </p:spPr>
        <p:txBody>
          <a:bodyPr wrap="square" lIns="91440" tIns="45720" rIns="91440" bIns="45720" rtlCol="0" anchor="t">
            <a:spAutoFit/>
          </a:bodyPr>
          <a:lstStyle/>
          <a:p>
            <a:pPr indent="0" algn="just" fontAlgn="auto">
              <a:lnSpc>
                <a:spcPct val="100000"/>
              </a:lnSpc>
            </a:pPr>
            <a:r>
              <a:rPr lang="en-US" altLang="zh-CN" sz="1600" dirty="0">
                <a:solidFill>
                  <a:srgbClr val="000000"/>
                </a:solidFill>
                <a:latin typeface="MiSans" panose="00000500000000000000" pitchFamily="34" charset="-122"/>
                <a:ea typeface="MiSans" panose="00000500000000000000" pitchFamily="34" charset="-122"/>
                <a:cs typeface="MiSans" panose="00000500000000000000" pitchFamily="34" charset="-120"/>
              </a:rPr>
              <a:t>There are only 5 to 6 domestic enterprises that possess self-owned scandium raw material sources such as titanium dioxide waste acid, zirconium solution waste acid, and nickel-cobalt waste by-products, and have achieved mass production of scandium oxide. Their total production capacity exceeds 125 tons. Recently, one enterprise has withdrawn from the market, leading to a slight contraction in actual effective capacity.</a:t>
            </a:r>
            <a:endParaRPr lang="en-US" sz="1600" dirty="0"/>
          </a:p>
        </p:txBody>
      </p:sp>
      <p:sp>
        <p:nvSpPr>
          <p:cNvPr id="18" name="Text 16"/>
          <p:cNvSpPr/>
          <p:nvPr>
            <p:custDataLst>
              <p:tags r:id="rId10"/>
            </p:custDataLst>
          </p:nvPr>
        </p:nvSpPr>
        <p:spPr>
          <a:xfrm>
            <a:off x="6386830" y="5067300"/>
            <a:ext cx="788035" cy="643890"/>
          </a:xfrm>
          <a:prstGeom prst="rect">
            <a:avLst/>
          </a:prstGeom>
          <a:noFill/>
        </p:spPr>
        <p:txBody>
          <a:bodyPr wrap="square" lIns="91440" tIns="45720" rIns="91440" bIns="45720" rtlCol="0" anchor="t">
            <a:spAutoFit/>
          </a:bodyPr>
          <a:lstStyle/>
          <a:p>
            <a:pPr algn="ctr">
              <a:lnSpc>
                <a:spcPct val="100000"/>
              </a:lnSpc>
            </a:pPr>
            <a:r>
              <a:rPr lang="en-US" sz="3600" dirty="0">
                <a:solidFill>
                  <a:srgbClr val="FFFFFF"/>
                </a:solidFill>
                <a:latin typeface="MiSans" panose="00000500000000000000" pitchFamily="34" charset="-122"/>
                <a:ea typeface="MiSans" panose="00000500000000000000" pitchFamily="34" charset="-122"/>
                <a:cs typeface="MiSans" panose="00000500000000000000" pitchFamily="34" charset="-120"/>
              </a:rPr>
              <a:t>02</a:t>
            </a:r>
            <a:endParaRPr lang="en-US" sz="1600" dirty="0"/>
          </a:p>
        </p:txBody>
      </p:sp>
      <p:sp>
        <p:nvSpPr>
          <p:cNvPr id="19" name="Text 17"/>
          <p:cNvSpPr/>
          <p:nvPr>
            <p:custDataLst>
              <p:tags r:id="rId11"/>
            </p:custDataLst>
          </p:nvPr>
        </p:nvSpPr>
        <p:spPr>
          <a:xfrm>
            <a:off x="7006590" y="1499870"/>
            <a:ext cx="4044950" cy="922020"/>
          </a:xfrm>
          <a:prstGeom prst="rect">
            <a:avLst/>
          </a:prstGeom>
          <a:noFill/>
        </p:spPr>
        <p:txBody>
          <a:bodyPr wrap="square" lIns="91440" tIns="45720" rIns="91440" bIns="45720" rtlCol="0" anchor="ctr">
            <a:spAutoFit/>
          </a:bodyPr>
          <a:lstStyle/>
          <a:p>
            <a:pPr algn="just">
              <a:lnSpc>
                <a:spcPct val="100000"/>
              </a:lnSpc>
            </a:pPr>
            <a:r>
              <a:rPr lang="en-US" altLang="zh-CN" dirty="0">
                <a:solidFill>
                  <a:srgbClr val="1D3EBF"/>
                </a:solidFill>
                <a:latin typeface="MiSans" panose="00000500000000000000" pitchFamily="34" charset="-122"/>
                <a:ea typeface="MiSans" panose="00000500000000000000" pitchFamily="34" charset="-122"/>
                <a:cs typeface="MiSans" panose="00000500000000000000" pitchFamily="34" charset="-120"/>
              </a:rPr>
              <a:t>Purification Enterprises and Supplementary Supply of Nickel-Cobalt Resources</a:t>
            </a:r>
            <a:endParaRPr lang="en-US" altLang="zh-CN" dirty="0">
              <a:solidFill>
                <a:srgbClr val="1D3EBF"/>
              </a:solidFill>
              <a:latin typeface="MiSans" panose="00000500000000000000" pitchFamily="34" charset="-122"/>
              <a:ea typeface="MiSans" panose="00000500000000000000" pitchFamily="34" charset="-122"/>
              <a:cs typeface="MiSans" panose="00000500000000000000" pitchFamily="34" charset="-120"/>
            </a:endParaRPr>
          </a:p>
        </p:txBody>
      </p:sp>
      <p:sp>
        <p:nvSpPr>
          <p:cNvPr id="20" name="Text 18"/>
          <p:cNvSpPr/>
          <p:nvPr>
            <p:custDataLst>
              <p:tags r:id="rId12"/>
            </p:custDataLst>
          </p:nvPr>
        </p:nvSpPr>
        <p:spPr>
          <a:xfrm>
            <a:off x="6777990" y="2332355"/>
            <a:ext cx="4392295" cy="2553335"/>
          </a:xfrm>
          <a:prstGeom prst="rect">
            <a:avLst/>
          </a:prstGeom>
          <a:noFill/>
        </p:spPr>
        <p:txBody>
          <a:bodyPr wrap="square" lIns="91440" tIns="45720" rIns="91440" bIns="45720" rtlCol="0" anchor="t">
            <a:spAutoFit/>
          </a:bodyPr>
          <a:lstStyle/>
          <a:p>
            <a:pPr indent="0" algn="just" fontAlgn="auto">
              <a:lnSpc>
                <a:spcPct val="100000"/>
              </a:lnSpc>
            </a:pPr>
            <a:r>
              <a:rPr lang="en-US" altLang="zh-CN" sz="1600" dirty="0">
                <a:solidFill>
                  <a:srgbClr val="000000"/>
                </a:solidFill>
                <a:latin typeface="MiSans" panose="00000500000000000000" pitchFamily="34" charset="-122"/>
                <a:ea typeface="MiSans" panose="00000500000000000000" pitchFamily="34" charset="-122"/>
                <a:cs typeface="MiSans" panose="00000500000000000000" pitchFamily="34" charset="-120"/>
              </a:rPr>
              <a:t>About 8 enterprises in the nickel-cobalt industry can provide scandium-bearing materials, equivalent to approximately 100 tons of scandium oxide in resource volume. Another 4 enterprises have purification capacity but no self-owned raw materials, with an estimated production capacity of 70 tons. The overall potential supply capacity of domestic scandium oxide totals nearly 200 tons.</a:t>
            </a:r>
            <a:endParaRPr lang="en-US" sz="1600"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0">
          <a:gsLst>
            <a:gs pos="0">
              <a:srgbClr val="FFFFFF"/>
            </a:gs>
            <a:gs pos="28000">
              <a:srgbClr val="FFFFFF"/>
            </a:gs>
            <a:gs pos="100000">
              <a:srgbClr val="DDF0FE"/>
            </a:gs>
          </a:gsLst>
          <a:lin ang="2700000" scaled="1"/>
        </a:gradFill>
        <a:effectLst/>
      </p:bgPr>
    </p:bg>
    <p:spTree>
      <p:nvGrpSpPr>
        <p:cNvPr id="1" name=""/>
        <p:cNvGrpSpPr/>
        <p:nvPr/>
      </p:nvGrpSpPr>
      <p:grpSpPr>
        <a:xfrm>
          <a:off x="0" y="0"/>
          <a:ext cx="0" cy="0"/>
          <a:chOff x="0" y="0"/>
          <a:chExt cx="0" cy="0"/>
        </a:xfrm>
      </p:grpSpPr>
      <p:sp>
        <p:nvSpPr>
          <p:cNvPr id="2" name="Shape 0"/>
          <p:cNvSpPr/>
          <p:nvPr/>
        </p:nvSpPr>
        <p:spPr>
          <a:xfrm>
            <a:off x="-14605" y="6308725"/>
            <a:ext cx="12221210" cy="548640"/>
          </a:xfrm>
          <a:prstGeom prst="roundRect">
            <a:avLst>
              <a:gd name="adj" fmla="val 0"/>
            </a:avLst>
          </a:prstGeom>
          <a:solidFill>
            <a:srgbClr val="004CC0"/>
          </a:solidFill>
        </p:spPr>
      </p:sp>
      <p:sp>
        <p:nvSpPr>
          <p:cNvPr id="3" name="Shape 1"/>
          <p:cNvSpPr/>
          <p:nvPr>
            <p:custDataLst>
              <p:tags r:id="rId1"/>
            </p:custDataLst>
          </p:nvPr>
        </p:nvSpPr>
        <p:spPr>
          <a:xfrm>
            <a:off x="754380" y="1769660"/>
            <a:ext cx="3212560" cy="4269096"/>
          </a:xfrm>
          <a:prstGeom prst="rect">
            <a:avLst/>
          </a:prstGeom>
          <a:solidFill>
            <a:srgbClr val="FFFFFF"/>
          </a:solidFill>
          <a:ln w="19050">
            <a:solidFill>
              <a:srgbClr val="004CC0"/>
            </a:solidFill>
            <a:prstDash val="solid"/>
          </a:ln>
        </p:spPr>
      </p:sp>
      <p:sp>
        <p:nvSpPr>
          <p:cNvPr id="4" name="Shape 2"/>
          <p:cNvSpPr/>
          <p:nvPr>
            <p:custDataLst>
              <p:tags r:id="rId2"/>
            </p:custDataLst>
          </p:nvPr>
        </p:nvSpPr>
        <p:spPr>
          <a:xfrm>
            <a:off x="1008434" y="3294710"/>
            <a:ext cx="2704451" cy="37276"/>
          </a:xfrm>
          <a:prstGeom prst="rect">
            <a:avLst/>
          </a:prstGeom>
          <a:solidFill>
            <a:srgbClr val="004CC0"/>
          </a:solidFill>
        </p:spPr>
      </p:sp>
      <p:sp>
        <p:nvSpPr>
          <p:cNvPr id="5" name="Shape 3"/>
          <p:cNvSpPr/>
          <p:nvPr>
            <p:custDataLst>
              <p:tags r:id="rId3"/>
            </p:custDataLst>
          </p:nvPr>
        </p:nvSpPr>
        <p:spPr>
          <a:xfrm>
            <a:off x="4480513" y="1510035"/>
            <a:ext cx="3212560" cy="4269096"/>
          </a:xfrm>
          <a:prstGeom prst="rect">
            <a:avLst/>
          </a:prstGeom>
          <a:solidFill>
            <a:srgbClr val="FFFFFF"/>
          </a:solidFill>
          <a:ln w="19050">
            <a:solidFill>
              <a:srgbClr val="004CC0"/>
            </a:solidFill>
            <a:prstDash val="solid"/>
          </a:ln>
        </p:spPr>
      </p:sp>
      <p:sp>
        <p:nvSpPr>
          <p:cNvPr id="6" name="Shape 4"/>
          <p:cNvSpPr/>
          <p:nvPr>
            <p:custDataLst>
              <p:tags r:id="rId4"/>
            </p:custDataLst>
          </p:nvPr>
        </p:nvSpPr>
        <p:spPr>
          <a:xfrm>
            <a:off x="4734567" y="3035085"/>
            <a:ext cx="2704451" cy="37276"/>
          </a:xfrm>
          <a:prstGeom prst="rect">
            <a:avLst/>
          </a:prstGeom>
          <a:solidFill>
            <a:srgbClr val="004CC0"/>
          </a:solidFill>
        </p:spPr>
      </p:sp>
      <p:sp>
        <p:nvSpPr>
          <p:cNvPr id="7" name="Shape 5"/>
          <p:cNvSpPr/>
          <p:nvPr>
            <p:custDataLst>
              <p:tags r:id="rId5"/>
            </p:custDataLst>
          </p:nvPr>
        </p:nvSpPr>
        <p:spPr>
          <a:xfrm>
            <a:off x="8206645" y="1250410"/>
            <a:ext cx="3212560" cy="4269096"/>
          </a:xfrm>
          <a:prstGeom prst="rect">
            <a:avLst/>
          </a:prstGeom>
          <a:solidFill>
            <a:srgbClr val="FFFFFF"/>
          </a:solidFill>
          <a:ln w="19050">
            <a:solidFill>
              <a:srgbClr val="004CC0"/>
            </a:solidFill>
            <a:prstDash val="solid"/>
          </a:ln>
        </p:spPr>
      </p:sp>
      <p:sp>
        <p:nvSpPr>
          <p:cNvPr id="8" name="Shape 6"/>
          <p:cNvSpPr/>
          <p:nvPr>
            <p:custDataLst>
              <p:tags r:id="rId6"/>
            </p:custDataLst>
          </p:nvPr>
        </p:nvSpPr>
        <p:spPr>
          <a:xfrm>
            <a:off x="8460699" y="2775461"/>
            <a:ext cx="2704451" cy="37276"/>
          </a:xfrm>
          <a:prstGeom prst="rect">
            <a:avLst/>
          </a:prstGeom>
          <a:solidFill>
            <a:srgbClr val="004CC0"/>
          </a:solidFill>
        </p:spPr>
      </p:sp>
      <p:sp>
        <p:nvSpPr>
          <p:cNvPr id="9" name="Shape 7"/>
          <p:cNvSpPr/>
          <p:nvPr>
            <p:custDataLst>
              <p:tags r:id="rId7"/>
            </p:custDataLst>
          </p:nvPr>
        </p:nvSpPr>
        <p:spPr>
          <a:xfrm>
            <a:off x="3964208" y="1523114"/>
            <a:ext cx="527914" cy="4519565"/>
          </a:xfrm>
          <a:custGeom>
            <a:avLst/>
            <a:gdLst/>
            <a:ahLst/>
            <a:cxnLst/>
            <a:rect l="l" t="t" r="r" b="b"/>
            <a:pathLst>
              <a:path w="527914" h="4519565">
                <a:moveTo>
                  <a:pt x="527914" y="0"/>
                </a:moveTo>
                <a:lnTo>
                  <a:pt x="0" y="241314"/>
                </a:lnTo>
                <a:lnTo>
                  <a:pt x="0" y="4519565"/>
                </a:lnTo>
                <a:lnTo>
                  <a:pt x="518353" y="4254708"/>
                </a:lnTo>
                <a:lnTo>
                  <a:pt x="527914" y="0"/>
                </a:lnTo>
                <a:close/>
              </a:path>
            </a:pathLst>
          </a:custGeom>
          <a:solidFill>
            <a:srgbClr val="004CC0"/>
          </a:solidFill>
        </p:spPr>
      </p:sp>
      <p:sp>
        <p:nvSpPr>
          <p:cNvPr id="10" name="Shape 8"/>
          <p:cNvSpPr/>
          <p:nvPr>
            <p:custDataLst>
              <p:tags r:id="rId8"/>
            </p:custDataLst>
          </p:nvPr>
        </p:nvSpPr>
        <p:spPr>
          <a:xfrm>
            <a:off x="7688292" y="1247140"/>
            <a:ext cx="527914" cy="4545724"/>
          </a:xfrm>
          <a:custGeom>
            <a:avLst/>
            <a:gdLst/>
            <a:ahLst/>
            <a:cxnLst/>
            <a:rect l="l" t="t" r="r" b="b"/>
            <a:pathLst>
              <a:path w="527914" h="4545724">
                <a:moveTo>
                  <a:pt x="527914" y="0"/>
                </a:moveTo>
                <a:lnTo>
                  <a:pt x="0" y="242710"/>
                </a:lnTo>
                <a:lnTo>
                  <a:pt x="0" y="4545724"/>
                </a:lnTo>
                <a:lnTo>
                  <a:pt x="518353" y="4279334"/>
                </a:lnTo>
                <a:lnTo>
                  <a:pt x="527914" y="0"/>
                </a:lnTo>
                <a:close/>
              </a:path>
            </a:pathLst>
          </a:custGeom>
          <a:solidFill>
            <a:srgbClr val="004CC0"/>
          </a:solidFill>
        </p:spPr>
      </p:sp>
      <p:sp>
        <p:nvSpPr>
          <p:cNvPr id="11" name="Text 9"/>
          <p:cNvSpPr/>
          <p:nvPr/>
        </p:nvSpPr>
        <p:spPr>
          <a:xfrm>
            <a:off x="859790" y="242570"/>
            <a:ext cx="10151745" cy="1014730"/>
          </a:xfrm>
          <a:prstGeom prst="rect">
            <a:avLst/>
          </a:prstGeom>
          <a:noFill/>
        </p:spPr>
        <p:txBody>
          <a:bodyPr wrap="square" lIns="91440" tIns="45720" rIns="91440" bIns="45720" rtlCol="0" anchor="t">
            <a:spAutoFit/>
          </a:bodyPr>
          <a:lstStyle/>
          <a:p>
            <a:pPr>
              <a:lnSpc>
                <a:spcPct val="100000"/>
              </a:lnSpc>
            </a:pPr>
            <a:r>
              <a:rPr lang="en-US" altLang="zh-CN" sz="3000" b="1" dirty="0">
                <a:solidFill>
                  <a:srgbClr val="000000"/>
                </a:solidFill>
                <a:latin typeface="MiSans" panose="00000500000000000000" pitchFamily="34" charset="-122"/>
                <a:ea typeface="MiSans" panose="00000500000000000000" pitchFamily="34" charset="-122"/>
                <a:cs typeface="MiSans" panose="00000500000000000000" pitchFamily="34" charset="-120"/>
              </a:rPr>
              <a:t>Overseas production capacity is limited</a:t>
            </a:r>
            <a:endParaRPr lang="en-US" altLang="zh-CN" sz="3000" b="1" dirty="0">
              <a:solidFill>
                <a:srgbClr val="000000"/>
              </a:solidFill>
              <a:latin typeface="MiSans" panose="00000500000000000000" pitchFamily="34" charset="-122"/>
              <a:ea typeface="MiSans" panose="00000500000000000000" pitchFamily="34" charset="-122"/>
              <a:cs typeface="MiSans" panose="00000500000000000000" pitchFamily="34" charset="-120"/>
            </a:endParaRPr>
          </a:p>
          <a:p>
            <a:pPr>
              <a:lnSpc>
                <a:spcPct val="100000"/>
              </a:lnSpc>
            </a:pPr>
            <a:r>
              <a:rPr lang="en-US" altLang="zh-CN" sz="3000" b="1" dirty="0">
                <a:solidFill>
                  <a:srgbClr val="000000"/>
                </a:solidFill>
                <a:latin typeface="MiSans" panose="00000500000000000000" pitchFamily="34" charset="-122"/>
                <a:ea typeface="MiSans" panose="00000500000000000000" pitchFamily="34" charset="-122"/>
                <a:cs typeface="MiSans" panose="00000500000000000000" pitchFamily="34" charset="-120"/>
              </a:rPr>
              <a:t>and high costs constrain the commercialization process.</a:t>
            </a:r>
            <a:endParaRPr lang="en-US" sz="1600" dirty="0"/>
          </a:p>
        </p:txBody>
      </p:sp>
      <p:sp>
        <p:nvSpPr>
          <p:cNvPr id="12" name="Shape 10"/>
          <p:cNvSpPr/>
          <p:nvPr/>
        </p:nvSpPr>
        <p:spPr>
          <a:xfrm>
            <a:off x="11106785" y="693737"/>
            <a:ext cx="235520" cy="0"/>
          </a:xfrm>
          <a:prstGeom prst="line">
            <a:avLst/>
          </a:prstGeom>
          <a:noFill/>
          <a:ln w="31750">
            <a:solidFill>
              <a:srgbClr val="004CC0"/>
            </a:solidFill>
            <a:prstDash val="solid"/>
            <a:headEnd type="none"/>
            <a:tailEnd type="none"/>
          </a:ln>
        </p:spPr>
      </p:sp>
      <p:sp>
        <p:nvSpPr>
          <p:cNvPr id="13" name="Shape 11"/>
          <p:cNvSpPr/>
          <p:nvPr/>
        </p:nvSpPr>
        <p:spPr>
          <a:xfrm>
            <a:off x="11106785" y="754697"/>
            <a:ext cx="235520" cy="0"/>
          </a:xfrm>
          <a:prstGeom prst="line">
            <a:avLst/>
          </a:prstGeom>
          <a:noFill/>
          <a:ln w="31750">
            <a:solidFill>
              <a:srgbClr val="004CC0"/>
            </a:solidFill>
            <a:prstDash val="solid"/>
            <a:headEnd type="none"/>
            <a:tailEnd type="none"/>
          </a:ln>
        </p:spPr>
      </p:sp>
      <p:sp>
        <p:nvSpPr>
          <p:cNvPr id="14" name="Shape 12"/>
          <p:cNvSpPr/>
          <p:nvPr/>
        </p:nvSpPr>
        <p:spPr>
          <a:xfrm>
            <a:off x="11106785" y="815657"/>
            <a:ext cx="235520" cy="0"/>
          </a:xfrm>
          <a:prstGeom prst="line">
            <a:avLst/>
          </a:prstGeom>
          <a:noFill/>
          <a:ln w="31750">
            <a:solidFill>
              <a:srgbClr val="004CC0"/>
            </a:solidFill>
            <a:prstDash val="solid"/>
            <a:headEnd type="none"/>
            <a:tailEnd type="none"/>
          </a:ln>
        </p:spPr>
      </p:sp>
      <p:sp>
        <p:nvSpPr>
          <p:cNvPr id="15" name="Text 13"/>
          <p:cNvSpPr/>
          <p:nvPr>
            <p:custDataLst>
              <p:tags r:id="rId9"/>
            </p:custDataLst>
          </p:nvPr>
        </p:nvSpPr>
        <p:spPr>
          <a:xfrm>
            <a:off x="964726" y="1930535"/>
            <a:ext cx="642649" cy="523240"/>
          </a:xfrm>
          <a:prstGeom prst="rect">
            <a:avLst/>
          </a:prstGeom>
          <a:solidFill>
            <a:srgbClr val="004CC0"/>
          </a:solidFill>
        </p:spPr>
        <p:txBody>
          <a:bodyPr wrap="square" lIns="91440" tIns="45720" rIns="91440" bIns="45720" rtlCol="0" anchor="t">
            <a:spAutoFit/>
          </a:bodyPr>
          <a:lstStyle/>
          <a:p>
            <a:pPr algn="ctr">
              <a:lnSpc>
                <a:spcPct val="100000"/>
              </a:lnSpc>
            </a:pPr>
            <a:r>
              <a:rPr lang="en-US" sz="2800" b="1" dirty="0">
                <a:solidFill>
                  <a:srgbClr val="FFFFFF"/>
                </a:solidFill>
                <a:latin typeface="MiSans" panose="00000500000000000000" pitchFamily="34" charset="-122"/>
                <a:ea typeface="MiSans" panose="00000500000000000000" pitchFamily="34" charset="-122"/>
                <a:cs typeface="MiSans" panose="00000500000000000000" pitchFamily="34" charset="-120"/>
              </a:rPr>
              <a:t>01</a:t>
            </a:r>
            <a:endParaRPr lang="en-US" sz="1600" dirty="0"/>
          </a:p>
        </p:txBody>
      </p:sp>
      <p:sp>
        <p:nvSpPr>
          <p:cNvPr id="16" name="Text 14"/>
          <p:cNvSpPr/>
          <p:nvPr>
            <p:custDataLst>
              <p:tags r:id="rId10"/>
            </p:custDataLst>
          </p:nvPr>
        </p:nvSpPr>
        <p:spPr>
          <a:xfrm>
            <a:off x="930675" y="2410038"/>
            <a:ext cx="2857430" cy="922020"/>
          </a:xfrm>
          <a:prstGeom prst="rect">
            <a:avLst/>
          </a:prstGeom>
          <a:noFill/>
        </p:spPr>
        <p:txBody>
          <a:bodyPr wrap="square" lIns="91440" tIns="45720" rIns="91440" bIns="45720" rtlCol="0" anchor="ctr">
            <a:spAutoFit/>
          </a:bodyPr>
          <a:lstStyle/>
          <a:p>
            <a:pPr algn="just">
              <a:lnSpc>
                <a:spcPct val="100000"/>
              </a:lnSpc>
            </a:pPr>
            <a:r>
              <a:rPr lang="en-US" altLang="zh-CN" dirty="0">
                <a:solidFill>
                  <a:srgbClr val="1D3EBF"/>
                </a:solidFill>
                <a:latin typeface="MiSans" panose="00000500000000000000" pitchFamily="34" charset="-122"/>
                <a:ea typeface="MiSans" panose="00000500000000000000" pitchFamily="34" charset="-122"/>
                <a:cs typeface="MiSans" panose="00000500000000000000" pitchFamily="34" charset="-120"/>
              </a:rPr>
              <a:t>The existing overseas production capacity is only about 13 tons.</a:t>
            </a:r>
            <a:endParaRPr lang="en-US" altLang="zh-CN" dirty="0">
              <a:solidFill>
                <a:srgbClr val="1D3EBF"/>
              </a:solidFill>
              <a:latin typeface="MiSans" panose="00000500000000000000" pitchFamily="34" charset="-122"/>
              <a:ea typeface="MiSans" panose="00000500000000000000" pitchFamily="34" charset="-122"/>
              <a:cs typeface="MiSans" panose="00000500000000000000" pitchFamily="34" charset="-120"/>
            </a:endParaRPr>
          </a:p>
        </p:txBody>
      </p:sp>
      <p:sp>
        <p:nvSpPr>
          <p:cNvPr id="17" name="Text 15"/>
          <p:cNvSpPr/>
          <p:nvPr>
            <p:custDataLst>
              <p:tags r:id="rId11"/>
            </p:custDataLst>
          </p:nvPr>
        </p:nvSpPr>
        <p:spPr>
          <a:xfrm>
            <a:off x="932628" y="3400653"/>
            <a:ext cx="2856064" cy="2306955"/>
          </a:xfrm>
          <a:prstGeom prst="rect">
            <a:avLst/>
          </a:prstGeom>
          <a:noFill/>
        </p:spPr>
        <p:txBody>
          <a:bodyPr wrap="square" lIns="91440" tIns="45720" rIns="91440" bIns="45720" rtlCol="0" anchor="t">
            <a:spAutoFit/>
          </a:bodyPr>
          <a:lstStyle/>
          <a:p>
            <a:pPr algn="just">
              <a:lnSpc>
                <a:spcPct val="100000"/>
              </a:lnSpc>
            </a:pPr>
            <a:r>
              <a:rPr lang="en-US" altLang="zh-CN" sz="1600" dirty="0">
                <a:solidFill>
                  <a:srgbClr val="000000"/>
                </a:solidFill>
                <a:latin typeface="MiSans" panose="00000500000000000000" pitchFamily="34" charset="-122"/>
                <a:ea typeface="MiSans" panose="00000500000000000000" pitchFamily="34" charset="-122"/>
                <a:cs typeface="MiSans" panose="00000500000000000000" pitchFamily="34" charset="-120"/>
              </a:rPr>
              <a:t>Currently, there are only three overseas scandium oxide manufacturers, mainly located in Japan, Canada and Russia, with a combined capacity of about 13 tons, representing a significant scale gap compared with China.</a:t>
            </a:r>
            <a:endParaRPr lang="en-US" sz="1600" dirty="0"/>
          </a:p>
        </p:txBody>
      </p:sp>
      <p:sp>
        <p:nvSpPr>
          <p:cNvPr id="18" name="Text 16"/>
          <p:cNvSpPr/>
          <p:nvPr>
            <p:custDataLst>
              <p:tags r:id="rId12"/>
            </p:custDataLst>
          </p:nvPr>
        </p:nvSpPr>
        <p:spPr>
          <a:xfrm>
            <a:off x="4690859" y="1670911"/>
            <a:ext cx="695918" cy="616691"/>
          </a:xfrm>
          <a:prstGeom prst="rect">
            <a:avLst/>
          </a:prstGeom>
          <a:solidFill>
            <a:srgbClr val="004CC0"/>
          </a:solidFill>
        </p:spPr>
        <p:txBody>
          <a:bodyPr wrap="square" lIns="91440" tIns="45720" rIns="91440" bIns="45720" rtlCol="0" anchor="t"/>
          <a:lstStyle/>
          <a:p>
            <a:pPr algn="ctr">
              <a:lnSpc>
                <a:spcPct val="100000"/>
              </a:lnSpc>
            </a:pPr>
            <a:r>
              <a:rPr lang="en-US" sz="2800" b="1" dirty="0">
                <a:solidFill>
                  <a:srgbClr val="FFFFFF"/>
                </a:solidFill>
                <a:latin typeface="MiSans" panose="00000500000000000000" pitchFamily="34" charset="-122"/>
                <a:ea typeface="MiSans" panose="00000500000000000000" pitchFamily="34" charset="-122"/>
                <a:cs typeface="MiSans" panose="00000500000000000000" pitchFamily="34" charset="-120"/>
              </a:rPr>
              <a:t>02</a:t>
            </a:r>
            <a:endParaRPr lang="en-US" sz="1600" dirty="0"/>
          </a:p>
        </p:txBody>
      </p:sp>
      <p:sp>
        <p:nvSpPr>
          <p:cNvPr id="19" name="Text 17"/>
          <p:cNvSpPr/>
          <p:nvPr>
            <p:custDataLst>
              <p:tags r:id="rId13"/>
            </p:custDataLst>
          </p:nvPr>
        </p:nvSpPr>
        <p:spPr>
          <a:xfrm>
            <a:off x="4658077" y="2259950"/>
            <a:ext cx="2857430" cy="829945"/>
          </a:xfrm>
          <a:prstGeom prst="rect">
            <a:avLst/>
          </a:prstGeom>
          <a:noFill/>
        </p:spPr>
        <p:txBody>
          <a:bodyPr wrap="square" lIns="91440" tIns="45720" rIns="91440" bIns="45720" rtlCol="0" anchor="ctr">
            <a:spAutoFit/>
          </a:bodyPr>
          <a:lstStyle/>
          <a:p>
            <a:pPr algn="just">
              <a:lnSpc>
                <a:spcPct val="100000"/>
              </a:lnSpc>
            </a:pPr>
            <a:r>
              <a:rPr lang="en-US" altLang="zh-CN" sz="1600" dirty="0">
                <a:solidFill>
                  <a:srgbClr val="1D3EBF"/>
                </a:solidFill>
                <a:latin typeface="MiSans" panose="00000500000000000000" pitchFamily="34" charset="-122"/>
                <a:ea typeface="MiSans" panose="00000500000000000000" pitchFamily="34" charset="-122"/>
                <a:cs typeface="MiSans" panose="00000500000000000000" pitchFamily="34" charset="-120"/>
              </a:rPr>
              <a:t>Exploration projects are rich in resources but difficult to put into production.</a:t>
            </a:r>
            <a:endParaRPr lang="en-US" altLang="zh-CN" sz="1600" dirty="0">
              <a:solidFill>
                <a:srgbClr val="1D3EBF"/>
              </a:solidFill>
              <a:latin typeface="MiSans" panose="00000500000000000000" pitchFamily="34" charset="-122"/>
              <a:ea typeface="MiSans" panose="00000500000000000000" pitchFamily="34" charset="-122"/>
              <a:cs typeface="MiSans" panose="00000500000000000000" pitchFamily="34" charset="-120"/>
            </a:endParaRPr>
          </a:p>
        </p:txBody>
      </p:sp>
      <p:sp>
        <p:nvSpPr>
          <p:cNvPr id="20" name="Text 18"/>
          <p:cNvSpPr/>
          <p:nvPr>
            <p:custDataLst>
              <p:tags r:id="rId14"/>
            </p:custDataLst>
          </p:nvPr>
        </p:nvSpPr>
        <p:spPr>
          <a:xfrm>
            <a:off x="4658760" y="3141028"/>
            <a:ext cx="2856064" cy="2676525"/>
          </a:xfrm>
          <a:prstGeom prst="rect">
            <a:avLst/>
          </a:prstGeom>
          <a:noFill/>
        </p:spPr>
        <p:txBody>
          <a:bodyPr wrap="square" lIns="91440" tIns="45720" rIns="91440" bIns="45720" rtlCol="0" anchor="t">
            <a:spAutoFit/>
          </a:bodyPr>
          <a:lstStyle/>
          <a:p>
            <a:pPr algn="just">
              <a:lnSpc>
                <a:spcPct val="100000"/>
              </a:lnSpc>
            </a:pPr>
            <a:r>
              <a:rPr lang="en-US" altLang="zh-CN" sz="1400" dirty="0">
                <a:solidFill>
                  <a:srgbClr val="000000"/>
                </a:solidFill>
                <a:latin typeface="MiSans" panose="00000500000000000000" pitchFamily="34" charset="-122"/>
                <a:ea typeface="MiSans" panose="00000500000000000000" pitchFamily="34" charset="-122"/>
                <a:cs typeface="MiSans" panose="00000500000000000000" pitchFamily="34" charset="-120"/>
              </a:rPr>
              <a:t>Multiple scandium mine projects in Europe, the United States, Canada and Australia are currently in the feasibility study stage, with claimed resource reserves of 30,000 to 40,000 tons. Nevertheless, they are featured by high investment intensity and high extraction costs, leaving their commercialization prospects uncertain.</a:t>
            </a:r>
            <a:endParaRPr lang="en-US" altLang="zh-CN" sz="1400" dirty="0">
              <a:solidFill>
                <a:srgbClr val="000000"/>
              </a:solidFill>
              <a:latin typeface="MiSans" panose="00000500000000000000" pitchFamily="34" charset="-122"/>
              <a:ea typeface="MiSans" panose="00000500000000000000" pitchFamily="34" charset="-122"/>
              <a:cs typeface="MiSans" panose="00000500000000000000" pitchFamily="34" charset="-120"/>
            </a:endParaRPr>
          </a:p>
        </p:txBody>
      </p:sp>
      <p:sp>
        <p:nvSpPr>
          <p:cNvPr id="21" name="Text 19"/>
          <p:cNvSpPr/>
          <p:nvPr>
            <p:custDataLst>
              <p:tags r:id="rId15"/>
            </p:custDataLst>
          </p:nvPr>
        </p:nvSpPr>
        <p:spPr>
          <a:xfrm>
            <a:off x="8416991" y="1411286"/>
            <a:ext cx="695918" cy="616691"/>
          </a:xfrm>
          <a:prstGeom prst="rect">
            <a:avLst/>
          </a:prstGeom>
          <a:solidFill>
            <a:srgbClr val="004CC0"/>
          </a:solidFill>
        </p:spPr>
        <p:txBody>
          <a:bodyPr wrap="square" lIns="91440" tIns="45720" rIns="91440" bIns="45720" rtlCol="0" anchor="t"/>
          <a:lstStyle/>
          <a:p>
            <a:pPr algn="ctr">
              <a:lnSpc>
                <a:spcPct val="100000"/>
              </a:lnSpc>
            </a:pPr>
            <a:r>
              <a:rPr lang="en-US" sz="2800" b="1" dirty="0">
                <a:solidFill>
                  <a:srgbClr val="FFFFFF"/>
                </a:solidFill>
                <a:latin typeface="MiSans" panose="00000500000000000000" pitchFamily="34" charset="-122"/>
                <a:ea typeface="MiSans" panose="00000500000000000000" pitchFamily="34" charset="-122"/>
                <a:cs typeface="MiSans" panose="00000500000000000000" pitchFamily="34" charset="-120"/>
              </a:rPr>
              <a:t>03</a:t>
            </a:r>
            <a:endParaRPr lang="en-US" sz="1600" dirty="0"/>
          </a:p>
        </p:txBody>
      </p:sp>
      <p:sp>
        <p:nvSpPr>
          <p:cNvPr id="22" name="Text 20"/>
          <p:cNvSpPr/>
          <p:nvPr>
            <p:custDataLst>
              <p:tags r:id="rId16"/>
            </p:custDataLst>
          </p:nvPr>
        </p:nvSpPr>
        <p:spPr>
          <a:xfrm>
            <a:off x="8384210" y="1954288"/>
            <a:ext cx="2857430" cy="922020"/>
          </a:xfrm>
          <a:prstGeom prst="rect">
            <a:avLst/>
          </a:prstGeom>
          <a:noFill/>
        </p:spPr>
        <p:txBody>
          <a:bodyPr wrap="square" lIns="91440" tIns="45720" rIns="91440" bIns="45720" rtlCol="0" anchor="ctr">
            <a:spAutoFit/>
          </a:bodyPr>
          <a:lstStyle/>
          <a:p>
            <a:pPr algn="just">
              <a:lnSpc>
                <a:spcPct val="100000"/>
              </a:lnSpc>
            </a:pPr>
            <a:r>
              <a:rPr lang="en-US" altLang="zh-CN" dirty="0">
                <a:solidFill>
                  <a:srgbClr val="1D3EBF"/>
                </a:solidFill>
                <a:latin typeface="MiSans" panose="00000500000000000000" pitchFamily="34" charset="-122"/>
                <a:ea typeface="MiSans" panose="00000500000000000000" pitchFamily="34" charset="-122"/>
                <a:cs typeface="MiSans" panose="00000500000000000000" pitchFamily="34" charset="-120"/>
              </a:rPr>
              <a:t>Costs far exceed market prices, making project implementation difficult.</a:t>
            </a:r>
            <a:endParaRPr lang="en-US" altLang="zh-CN" dirty="0">
              <a:solidFill>
                <a:srgbClr val="1D3EBF"/>
              </a:solidFill>
              <a:latin typeface="MiSans" panose="00000500000000000000" pitchFamily="34" charset="-122"/>
              <a:ea typeface="MiSans" panose="00000500000000000000" pitchFamily="34" charset="-122"/>
              <a:cs typeface="MiSans" panose="00000500000000000000" pitchFamily="34" charset="-120"/>
            </a:endParaRPr>
          </a:p>
        </p:txBody>
      </p:sp>
      <p:sp>
        <p:nvSpPr>
          <p:cNvPr id="23" name="Text 21"/>
          <p:cNvSpPr/>
          <p:nvPr>
            <p:custDataLst>
              <p:tags r:id="rId17"/>
            </p:custDataLst>
          </p:nvPr>
        </p:nvSpPr>
        <p:spPr>
          <a:xfrm>
            <a:off x="8384893" y="2881403"/>
            <a:ext cx="2856064" cy="2245360"/>
          </a:xfrm>
          <a:prstGeom prst="rect">
            <a:avLst/>
          </a:prstGeom>
          <a:noFill/>
        </p:spPr>
        <p:txBody>
          <a:bodyPr wrap="square" lIns="91440" tIns="45720" rIns="91440" bIns="45720" rtlCol="0" anchor="t">
            <a:spAutoFit/>
          </a:bodyPr>
          <a:lstStyle/>
          <a:p>
            <a:pPr algn="just">
              <a:lnSpc>
                <a:spcPct val="100000"/>
              </a:lnSpc>
            </a:pPr>
            <a:r>
              <a:rPr lang="en-US" altLang="zh-CN" sz="1400" dirty="0">
                <a:solidFill>
                  <a:srgbClr val="000000"/>
                </a:solidFill>
                <a:latin typeface="MiSans" panose="00000500000000000000" pitchFamily="34" charset="-122"/>
                <a:ea typeface="MiSans" panose="00000500000000000000" pitchFamily="34" charset="-122"/>
                <a:cs typeface="MiSans" panose="00000500000000000000" pitchFamily="34" charset="-120"/>
              </a:rPr>
              <a:t>According to overseas industry insiders, the feasibility study report of Sunrise Energy shows that the production cost of scandium oxide reaches as high as USD 3,000 per kilogram, far exceeding the current market price, making it difficult to form a stable commercial supply in the short term.</a:t>
            </a:r>
            <a:endParaRPr lang="en-US" altLang="zh-CN" sz="1400" dirty="0">
              <a:solidFill>
                <a:srgbClr val="000000"/>
              </a:solidFill>
              <a:latin typeface="MiSans" panose="00000500000000000000" pitchFamily="34" charset="-122"/>
              <a:ea typeface="MiSans" panose="00000500000000000000" pitchFamily="34" charset="-122"/>
              <a:cs typeface="MiSans" panose="00000500000000000000" pitchFamily="34" charset="-120"/>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 y="1"/>
            <a:ext cx="12192000" cy="6858000"/>
          </a:xfrm>
          <a:prstGeom prst="rect">
            <a:avLst/>
          </a:prstGeom>
          <a:gradFill flip="none" rotWithShape="1">
            <a:gsLst>
              <a:gs pos="0">
                <a:srgbClr val="FFFFFF"/>
              </a:gs>
              <a:gs pos="81000">
                <a:srgbClr val="F0F8FF"/>
              </a:gs>
              <a:gs pos="100000">
                <a:srgbClr val="F0F8FF"/>
              </a:gs>
            </a:gsLst>
            <a:lin ang="5400000" scaled="1"/>
          </a:gradFill>
        </p:spPr>
      </p:sp>
      <p:sp>
        <p:nvSpPr>
          <p:cNvPr id="3" name="Shape 1"/>
          <p:cNvSpPr/>
          <p:nvPr/>
        </p:nvSpPr>
        <p:spPr>
          <a:xfrm>
            <a:off x="0" y="5432425"/>
            <a:ext cx="12192000" cy="864870"/>
          </a:xfrm>
          <a:custGeom>
            <a:avLst/>
            <a:gdLst/>
            <a:ahLst/>
            <a:cxnLst/>
            <a:rect l="l" t="t" r="r" b="b"/>
            <a:pathLst>
              <a:path w="12192000" h="864870">
                <a:moveTo>
                  <a:pt x="12192000" y="61685"/>
                </a:moveTo>
                <a:lnTo>
                  <a:pt x="12192000" y="864870"/>
                </a:lnTo>
                <a:lnTo>
                  <a:pt x="0" y="864870"/>
                </a:lnTo>
                <a:lnTo>
                  <a:pt x="0" y="65089"/>
                </a:lnTo>
                <a:lnTo>
                  <a:pt x="136525" y="45945"/>
                </a:lnTo>
                <a:lnTo>
                  <a:pt x="278130" y="29779"/>
                </a:lnTo>
                <a:lnTo>
                  <a:pt x="420370" y="17017"/>
                </a:lnTo>
                <a:lnTo>
                  <a:pt x="561975" y="8083"/>
                </a:lnTo>
                <a:lnTo>
                  <a:pt x="703580" y="2552"/>
                </a:lnTo>
                <a:lnTo>
                  <a:pt x="845185" y="0"/>
                </a:lnTo>
                <a:lnTo>
                  <a:pt x="986790" y="425"/>
                </a:lnTo>
                <a:lnTo>
                  <a:pt x="1128395" y="3829"/>
                </a:lnTo>
                <a:lnTo>
                  <a:pt x="1270635" y="10210"/>
                </a:lnTo>
                <a:lnTo>
                  <a:pt x="1412240" y="18718"/>
                </a:lnTo>
                <a:lnTo>
                  <a:pt x="1553845" y="29779"/>
                </a:lnTo>
                <a:lnTo>
                  <a:pt x="1695450" y="42967"/>
                </a:lnTo>
                <a:lnTo>
                  <a:pt x="1837055" y="58282"/>
                </a:lnTo>
                <a:lnTo>
                  <a:pt x="1978660" y="75299"/>
                </a:lnTo>
                <a:lnTo>
                  <a:pt x="2120265" y="94017"/>
                </a:lnTo>
                <a:lnTo>
                  <a:pt x="2262505" y="114437"/>
                </a:lnTo>
                <a:lnTo>
                  <a:pt x="2404110" y="136133"/>
                </a:lnTo>
                <a:lnTo>
                  <a:pt x="2545715" y="159105"/>
                </a:lnTo>
                <a:lnTo>
                  <a:pt x="2687320" y="183354"/>
                </a:lnTo>
                <a:lnTo>
                  <a:pt x="2828925" y="208454"/>
                </a:lnTo>
                <a:lnTo>
                  <a:pt x="2970530" y="233979"/>
                </a:lnTo>
                <a:lnTo>
                  <a:pt x="3112770" y="260354"/>
                </a:lnTo>
                <a:lnTo>
                  <a:pt x="3254375" y="286730"/>
                </a:lnTo>
                <a:lnTo>
                  <a:pt x="3395980" y="313957"/>
                </a:lnTo>
                <a:lnTo>
                  <a:pt x="3537585" y="340758"/>
                </a:lnTo>
                <a:lnTo>
                  <a:pt x="3679190" y="367559"/>
                </a:lnTo>
                <a:lnTo>
                  <a:pt x="3820795" y="394360"/>
                </a:lnTo>
                <a:lnTo>
                  <a:pt x="3963035" y="420736"/>
                </a:lnTo>
                <a:lnTo>
                  <a:pt x="4104640" y="446261"/>
                </a:lnTo>
                <a:lnTo>
                  <a:pt x="4246245" y="471361"/>
                </a:lnTo>
                <a:lnTo>
                  <a:pt x="4387850" y="495609"/>
                </a:lnTo>
                <a:lnTo>
                  <a:pt x="4529455" y="518582"/>
                </a:lnTo>
                <a:lnTo>
                  <a:pt x="4671060" y="540278"/>
                </a:lnTo>
                <a:lnTo>
                  <a:pt x="4813300" y="560698"/>
                </a:lnTo>
                <a:lnTo>
                  <a:pt x="4954905" y="579416"/>
                </a:lnTo>
                <a:lnTo>
                  <a:pt x="5096510" y="596433"/>
                </a:lnTo>
                <a:lnTo>
                  <a:pt x="5238115" y="611748"/>
                </a:lnTo>
                <a:lnTo>
                  <a:pt x="5379720" y="624936"/>
                </a:lnTo>
                <a:lnTo>
                  <a:pt x="5521325" y="635996"/>
                </a:lnTo>
                <a:lnTo>
                  <a:pt x="5662930" y="644505"/>
                </a:lnTo>
                <a:lnTo>
                  <a:pt x="5805170" y="650886"/>
                </a:lnTo>
                <a:lnTo>
                  <a:pt x="5946775" y="654289"/>
                </a:lnTo>
                <a:lnTo>
                  <a:pt x="6088380" y="654715"/>
                </a:lnTo>
                <a:lnTo>
                  <a:pt x="6108065" y="654289"/>
                </a:lnTo>
                <a:lnTo>
                  <a:pt x="6128385" y="654715"/>
                </a:lnTo>
                <a:lnTo>
                  <a:pt x="6269990" y="654289"/>
                </a:lnTo>
                <a:lnTo>
                  <a:pt x="6411595" y="650886"/>
                </a:lnTo>
                <a:lnTo>
                  <a:pt x="6553835" y="644505"/>
                </a:lnTo>
                <a:lnTo>
                  <a:pt x="6695440" y="635996"/>
                </a:lnTo>
                <a:lnTo>
                  <a:pt x="6837045" y="624936"/>
                </a:lnTo>
                <a:lnTo>
                  <a:pt x="6978650" y="611748"/>
                </a:lnTo>
                <a:lnTo>
                  <a:pt x="7120255" y="596433"/>
                </a:lnTo>
                <a:lnTo>
                  <a:pt x="7261860" y="579416"/>
                </a:lnTo>
                <a:lnTo>
                  <a:pt x="7403465" y="560698"/>
                </a:lnTo>
                <a:lnTo>
                  <a:pt x="7545705" y="540278"/>
                </a:lnTo>
                <a:lnTo>
                  <a:pt x="7687310" y="518582"/>
                </a:lnTo>
                <a:lnTo>
                  <a:pt x="7828915" y="495609"/>
                </a:lnTo>
                <a:lnTo>
                  <a:pt x="7970520" y="471361"/>
                </a:lnTo>
                <a:lnTo>
                  <a:pt x="8112125" y="446261"/>
                </a:lnTo>
                <a:lnTo>
                  <a:pt x="8253730" y="420736"/>
                </a:lnTo>
                <a:lnTo>
                  <a:pt x="8395970" y="394360"/>
                </a:lnTo>
                <a:lnTo>
                  <a:pt x="8537575" y="367559"/>
                </a:lnTo>
                <a:lnTo>
                  <a:pt x="8679180" y="340758"/>
                </a:lnTo>
                <a:lnTo>
                  <a:pt x="8820785" y="313957"/>
                </a:lnTo>
                <a:lnTo>
                  <a:pt x="8962390" y="286730"/>
                </a:lnTo>
                <a:lnTo>
                  <a:pt x="9103995" y="260354"/>
                </a:lnTo>
                <a:lnTo>
                  <a:pt x="9246235" y="233979"/>
                </a:lnTo>
                <a:lnTo>
                  <a:pt x="9387840" y="208454"/>
                </a:lnTo>
                <a:lnTo>
                  <a:pt x="9529445" y="183354"/>
                </a:lnTo>
                <a:lnTo>
                  <a:pt x="9671050" y="159105"/>
                </a:lnTo>
                <a:lnTo>
                  <a:pt x="9812655" y="136133"/>
                </a:lnTo>
                <a:lnTo>
                  <a:pt x="9954260" y="114437"/>
                </a:lnTo>
                <a:lnTo>
                  <a:pt x="10096500" y="94017"/>
                </a:lnTo>
                <a:lnTo>
                  <a:pt x="10238105" y="75299"/>
                </a:lnTo>
                <a:lnTo>
                  <a:pt x="10379710" y="58282"/>
                </a:lnTo>
                <a:lnTo>
                  <a:pt x="10521315" y="42967"/>
                </a:lnTo>
                <a:lnTo>
                  <a:pt x="10662920" y="29779"/>
                </a:lnTo>
                <a:lnTo>
                  <a:pt x="10804525" y="18718"/>
                </a:lnTo>
                <a:lnTo>
                  <a:pt x="10946130" y="10210"/>
                </a:lnTo>
                <a:lnTo>
                  <a:pt x="11088370" y="3829"/>
                </a:lnTo>
                <a:lnTo>
                  <a:pt x="11229975" y="425"/>
                </a:lnTo>
                <a:lnTo>
                  <a:pt x="11371580" y="0"/>
                </a:lnTo>
                <a:lnTo>
                  <a:pt x="11513185" y="2552"/>
                </a:lnTo>
                <a:lnTo>
                  <a:pt x="11654790" y="8083"/>
                </a:lnTo>
                <a:lnTo>
                  <a:pt x="11796395" y="17017"/>
                </a:lnTo>
                <a:lnTo>
                  <a:pt x="11938635" y="29779"/>
                </a:lnTo>
                <a:lnTo>
                  <a:pt x="12080240" y="45945"/>
                </a:lnTo>
                <a:lnTo>
                  <a:pt x="12192000" y="61685"/>
                </a:lnTo>
                <a:close/>
              </a:path>
            </a:pathLst>
          </a:custGeom>
          <a:gradFill flip="none" rotWithShape="1">
            <a:gsLst>
              <a:gs pos="0">
                <a:srgbClr val="F8AA5C"/>
              </a:gs>
              <a:gs pos="58000">
                <a:srgbClr val="FBCC9D"/>
              </a:gs>
              <a:gs pos="99000">
                <a:srgbClr val="FDEEDE"/>
              </a:gs>
              <a:gs pos="100000">
                <a:srgbClr val="FDEEDE"/>
              </a:gs>
            </a:gsLst>
            <a:lin ang="0" scaled="1"/>
          </a:gradFill>
        </p:spPr>
      </p:sp>
      <p:sp>
        <p:nvSpPr>
          <p:cNvPr id="4" name="Shape 2"/>
          <p:cNvSpPr/>
          <p:nvPr/>
        </p:nvSpPr>
        <p:spPr>
          <a:xfrm>
            <a:off x="0" y="5594985"/>
            <a:ext cx="12192000" cy="1263015"/>
          </a:xfrm>
          <a:custGeom>
            <a:avLst/>
            <a:gdLst/>
            <a:ahLst/>
            <a:cxnLst/>
            <a:rect l="l" t="t" r="r" b="b"/>
            <a:pathLst>
              <a:path w="12192000" h="1263015">
                <a:moveTo>
                  <a:pt x="12192000" y="882546"/>
                </a:moveTo>
                <a:lnTo>
                  <a:pt x="12192000" y="1263015"/>
                </a:lnTo>
                <a:lnTo>
                  <a:pt x="0" y="1263015"/>
                </a:lnTo>
                <a:lnTo>
                  <a:pt x="0" y="65426"/>
                </a:lnTo>
                <a:lnTo>
                  <a:pt x="136525" y="46225"/>
                </a:lnTo>
                <a:lnTo>
                  <a:pt x="278130" y="29869"/>
                </a:lnTo>
                <a:lnTo>
                  <a:pt x="420370" y="17068"/>
                </a:lnTo>
                <a:lnTo>
                  <a:pt x="561975" y="7823"/>
                </a:lnTo>
                <a:lnTo>
                  <a:pt x="703580" y="2845"/>
                </a:lnTo>
                <a:lnTo>
                  <a:pt x="845185" y="0"/>
                </a:lnTo>
                <a:lnTo>
                  <a:pt x="986790" y="711"/>
                </a:lnTo>
                <a:lnTo>
                  <a:pt x="1128395" y="3556"/>
                </a:lnTo>
                <a:lnTo>
                  <a:pt x="1270635" y="9956"/>
                </a:lnTo>
                <a:lnTo>
                  <a:pt x="1412240" y="18490"/>
                </a:lnTo>
                <a:lnTo>
                  <a:pt x="1553845" y="29869"/>
                </a:lnTo>
                <a:lnTo>
                  <a:pt x="1695450" y="42669"/>
                </a:lnTo>
                <a:lnTo>
                  <a:pt x="1837055" y="58315"/>
                </a:lnTo>
                <a:lnTo>
                  <a:pt x="1978660" y="75383"/>
                </a:lnTo>
                <a:lnTo>
                  <a:pt x="2120265" y="93873"/>
                </a:lnTo>
                <a:lnTo>
                  <a:pt x="2262505" y="114496"/>
                </a:lnTo>
                <a:lnTo>
                  <a:pt x="2404110" y="135831"/>
                </a:lnTo>
                <a:lnTo>
                  <a:pt x="2545715" y="159299"/>
                </a:lnTo>
                <a:lnTo>
                  <a:pt x="2687320" y="183479"/>
                </a:lnTo>
                <a:lnTo>
                  <a:pt x="2828925" y="208369"/>
                </a:lnTo>
                <a:lnTo>
                  <a:pt x="2970530" y="233971"/>
                </a:lnTo>
                <a:lnTo>
                  <a:pt x="3112770" y="260283"/>
                </a:lnTo>
                <a:lnTo>
                  <a:pt x="3254375" y="286596"/>
                </a:lnTo>
                <a:lnTo>
                  <a:pt x="3395980" y="314331"/>
                </a:lnTo>
                <a:lnTo>
                  <a:pt x="3537585" y="340644"/>
                </a:lnTo>
                <a:lnTo>
                  <a:pt x="3679190" y="367668"/>
                </a:lnTo>
                <a:lnTo>
                  <a:pt x="3820795" y="394692"/>
                </a:lnTo>
                <a:lnTo>
                  <a:pt x="3963035" y="421005"/>
                </a:lnTo>
                <a:lnTo>
                  <a:pt x="4104640" y="446607"/>
                </a:lnTo>
                <a:lnTo>
                  <a:pt x="4246245" y="471497"/>
                </a:lnTo>
                <a:lnTo>
                  <a:pt x="4387850" y="495676"/>
                </a:lnTo>
                <a:lnTo>
                  <a:pt x="4529455" y="518434"/>
                </a:lnTo>
                <a:lnTo>
                  <a:pt x="4671060" y="540479"/>
                </a:lnTo>
                <a:lnTo>
                  <a:pt x="4813300" y="561103"/>
                </a:lnTo>
                <a:lnTo>
                  <a:pt x="4954905" y="579593"/>
                </a:lnTo>
                <a:lnTo>
                  <a:pt x="5096510" y="596661"/>
                </a:lnTo>
                <a:lnTo>
                  <a:pt x="5238115" y="611595"/>
                </a:lnTo>
                <a:lnTo>
                  <a:pt x="5379720" y="625107"/>
                </a:lnTo>
                <a:lnTo>
                  <a:pt x="5521325" y="636486"/>
                </a:lnTo>
                <a:lnTo>
                  <a:pt x="5662930" y="645019"/>
                </a:lnTo>
                <a:lnTo>
                  <a:pt x="5805170" y="650709"/>
                </a:lnTo>
                <a:lnTo>
                  <a:pt x="5946775" y="654265"/>
                </a:lnTo>
                <a:lnTo>
                  <a:pt x="6088380" y="654976"/>
                </a:lnTo>
                <a:lnTo>
                  <a:pt x="6108065" y="654265"/>
                </a:lnTo>
                <a:lnTo>
                  <a:pt x="6128385" y="654976"/>
                </a:lnTo>
                <a:lnTo>
                  <a:pt x="6269990" y="654265"/>
                </a:lnTo>
                <a:lnTo>
                  <a:pt x="6411595" y="650709"/>
                </a:lnTo>
                <a:lnTo>
                  <a:pt x="6553835" y="645019"/>
                </a:lnTo>
                <a:lnTo>
                  <a:pt x="6695440" y="636486"/>
                </a:lnTo>
                <a:lnTo>
                  <a:pt x="6837045" y="625107"/>
                </a:lnTo>
                <a:lnTo>
                  <a:pt x="6978650" y="611595"/>
                </a:lnTo>
                <a:lnTo>
                  <a:pt x="7120255" y="596661"/>
                </a:lnTo>
                <a:lnTo>
                  <a:pt x="7261860" y="579593"/>
                </a:lnTo>
                <a:lnTo>
                  <a:pt x="7403465" y="561103"/>
                </a:lnTo>
                <a:lnTo>
                  <a:pt x="7545705" y="540479"/>
                </a:lnTo>
                <a:lnTo>
                  <a:pt x="7687310" y="518434"/>
                </a:lnTo>
                <a:lnTo>
                  <a:pt x="7828915" y="495676"/>
                </a:lnTo>
                <a:lnTo>
                  <a:pt x="7970520" y="471497"/>
                </a:lnTo>
                <a:lnTo>
                  <a:pt x="8112125" y="446607"/>
                </a:lnTo>
                <a:lnTo>
                  <a:pt x="8253730" y="421005"/>
                </a:lnTo>
                <a:lnTo>
                  <a:pt x="8395970" y="394692"/>
                </a:lnTo>
                <a:lnTo>
                  <a:pt x="8537575" y="367668"/>
                </a:lnTo>
                <a:lnTo>
                  <a:pt x="8679180" y="340644"/>
                </a:lnTo>
                <a:lnTo>
                  <a:pt x="8820785" y="314331"/>
                </a:lnTo>
                <a:lnTo>
                  <a:pt x="8962390" y="286596"/>
                </a:lnTo>
                <a:lnTo>
                  <a:pt x="9103995" y="260283"/>
                </a:lnTo>
                <a:lnTo>
                  <a:pt x="9246235" y="233971"/>
                </a:lnTo>
                <a:lnTo>
                  <a:pt x="9387840" y="208369"/>
                </a:lnTo>
                <a:lnTo>
                  <a:pt x="9529445" y="183479"/>
                </a:lnTo>
                <a:lnTo>
                  <a:pt x="9671050" y="159299"/>
                </a:lnTo>
                <a:lnTo>
                  <a:pt x="9812655" y="135831"/>
                </a:lnTo>
                <a:lnTo>
                  <a:pt x="9954260" y="114496"/>
                </a:lnTo>
                <a:lnTo>
                  <a:pt x="10096500" y="93873"/>
                </a:lnTo>
                <a:lnTo>
                  <a:pt x="10238105" y="75383"/>
                </a:lnTo>
                <a:lnTo>
                  <a:pt x="10379710" y="58315"/>
                </a:lnTo>
                <a:lnTo>
                  <a:pt x="10521315" y="42669"/>
                </a:lnTo>
                <a:lnTo>
                  <a:pt x="10662920" y="29869"/>
                </a:lnTo>
                <a:lnTo>
                  <a:pt x="10804525" y="18490"/>
                </a:lnTo>
                <a:lnTo>
                  <a:pt x="10946130" y="9956"/>
                </a:lnTo>
                <a:lnTo>
                  <a:pt x="11088370" y="3556"/>
                </a:lnTo>
                <a:lnTo>
                  <a:pt x="11229975" y="711"/>
                </a:lnTo>
                <a:lnTo>
                  <a:pt x="11371580" y="0"/>
                </a:lnTo>
                <a:lnTo>
                  <a:pt x="11513185" y="2845"/>
                </a:lnTo>
                <a:lnTo>
                  <a:pt x="11654790" y="7823"/>
                </a:lnTo>
                <a:lnTo>
                  <a:pt x="11796395" y="17068"/>
                </a:lnTo>
                <a:lnTo>
                  <a:pt x="11938635" y="29869"/>
                </a:lnTo>
                <a:lnTo>
                  <a:pt x="12080240" y="46225"/>
                </a:lnTo>
                <a:lnTo>
                  <a:pt x="12192000" y="61871"/>
                </a:lnTo>
                <a:lnTo>
                  <a:pt x="12192000" y="882546"/>
                </a:lnTo>
                <a:close/>
              </a:path>
            </a:pathLst>
          </a:custGeom>
          <a:solidFill>
            <a:srgbClr val="056EE1"/>
          </a:solidFill>
        </p:spPr>
      </p:sp>
      <p:pic>
        <p:nvPicPr>
          <p:cNvPr id="5" name="Image 0" descr="https://kimi-img.moonshot.cn/pub/slides/slides_tmpl/image/25-10-09-17:19:39-d3jnsaos8jdo4os5dlug.png"/>
          <p:cNvPicPr>
            <a:picLocks noChangeAspect="1"/>
          </p:cNvPicPr>
          <p:nvPr/>
        </p:nvPicPr>
        <p:blipFill>
          <a:blip r:embed="rId1"/>
          <a:stretch>
            <a:fillRect/>
          </a:stretch>
        </p:blipFill>
        <p:spPr>
          <a:xfrm>
            <a:off x="2904490" y="962025"/>
            <a:ext cx="6382385" cy="6108065"/>
          </a:xfrm>
          <a:prstGeom prst="rect">
            <a:avLst/>
          </a:prstGeom>
        </p:spPr>
      </p:pic>
      <p:sp>
        <p:nvSpPr>
          <p:cNvPr id="6" name="Text 3"/>
          <p:cNvSpPr/>
          <p:nvPr/>
        </p:nvSpPr>
        <p:spPr>
          <a:xfrm>
            <a:off x="2725420" y="2994025"/>
            <a:ext cx="6598920" cy="1807845"/>
          </a:xfrm>
          <a:prstGeom prst="rect">
            <a:avLst/>
          </a:prstGeom>
          <a:noFill/>
        </p:spPr>
        <p:txBody>
          <a:bodyPr wrap="square" lIns="91440" tIns="45720" rIns="91440" bIns="45720" rtlCol="0" anchor="t"/>
          <a:lstStyle/>
          <a:p>
            <a:pPr algn="ctr">
              <a:lnSpc>
                <a:spcPct val="100000"/>
              </a:lnSpc>
            </a:pPr>
            <a:r>
              <a:rPr lang="en-US" altLang="zh-CN" sz="5400" dirty="0">
                <a:latin typeface="MiSans" panose="00000500000000000000" pitchFamily="34" charset="-122"/>
                <a:ea typeface="MiSans" panose="00000500000000000000" pitchFamily="34" charset="-122"/>
                <a:sym typeface="+mn-ea"/>
              </a:rPr>
              <a:t>Demand Structure and Growth</a:t>
            </a:r>
            <a:endParaRPr lang="en-US" sz="1600" dirty="0"/>
          </a:p>
        </p:txBody>
      </p:sp>
      <p:sp>
        <p:nvSpPr>
          <p:cNvPr id="7" name="Shape 4"/>
          <p:cNvSpPr/>
          <p:nvPr/>
        </p:nvSpPr>
        <p:spPr>
          <a:xfrm>
            <a:off x="11106785" y="693737"/>
            <a:ext cx="235520" cy="0"/>
          </a:xfrm>
          <a:prstGeom prst="line">
            <a:avLst/>
          </a:prstGeom>
          <a:noFill/>
          <a:ln w="31750">
            <a:solidFill>
              <a:srgbClr val="056EE1"/>
            </a:solidFill>
            <a:prstDash val="solid"/>
            <a:headEnd type="none"/>
            <a:tailEnd type="none"/>
          </a:ln>
        </p:spPr>
      </p:sp>
      <p:sp>
        <p:nvSpPr>
          <p:cNvPr id="8" name="Shape 5"/>
          <p:cNvSpPr/>
          <p:nvPr/>
        </p:nvSpPr>
        <p:spPr>
          <a:xfrm>
            <a:off x="11106785" y="754697"/>
            <a:ext cx="235520" cy="0"/>
          </a:xfrm>
          <a:prstGeom prst="line">
            <a:avLst/>
          </a:prstGeom>
          <a:noFill/>
          <a:ln w="31750">
            <a:solidFill>
              <a:srgbClr val="056EE1"/>
            </a:solidFill>
            <a:prstDash val="solid"/>
            <a:headEnd type="none"/>
            <a:tailEnd type="none"/>
          </a:ln>
        </p:spPr>
      </p:sp>
      <p:sp>
        <p:nvSpPr>
          <p:cNvPr id="9" name="Shape 6"/>
          <p:cNvSpPr/>
          <p:nvPr/>
        </p:nvSpPr>
        <p:spPr>
          <a:xfrm>
            <a:off x="11106785" y="815657"/>
            <a:ext cx="235520" cy="0"/>
          </a:xfrm>
          <a:prstGeom prst="line">
            <a:avLst/>
          </a:prstGeom>
          <a:noFill/>
          <a:ln w="31750">
            <a:solidFill>
              <a:srgbClr val="056EE1"/>
            </a:solidFill>
            <a:prstDash val="solid"/>
            <a:headEnd type="none"/>
            <a:tailEnd type="none"/>
          </a:ln>
        </p:spPr>
      </p:sp>
      <p:sp>
        <p:nvSpPr>
          <p:cNvPr id="10" name="Shape 7"/>
          <p:cNvSpPr/>
          <p:nvPr/>
        </p:nvSpPr>
        <p:spPr>
          <a:xfrm>
            <a:off x="2725420" y="1268730"/>
            <a:ext cx="6598920" cy="1807845"/>
          </a:xfrm>
          <a:prstGeom prst="rect">
            <a:avLst/>
          </a:prstGeom>
          <a:solidFill>
            <a:srgbClr val="000000">
              <a:alpha val="0"/>
            </a:srgbClr>
          </a:solidFill>
        </p:spPr>
      </p:sp>
      <p:sp>
        <p:nvSpPr>
          <p:cNvPr id="11" name="Text 8"/>
          <p:cNvSpPr/>
          <p:nvPr/>
        </p:nvSpPr>
        <p:spPr>
          <a:xfrm>
            <a:off x="2725420" y="1268730"/>
            <a:ext cx="6598920" cy="1807845"/>
          </a:xfrm>
          <a:prstGeom prst="rect">
            <a:avLst/>
          </a:prstGeom>
          <a:noFill/>
        </p:spPr>
        <p:txBody>
          <a:bodyPr wrap="square" lIns="0" tIns="0" rIns="0" bIns="0" rtlCol="0" anchor="t"/>
          <a:lstStyle/>
          <a:p>
            <a:pPr algn="ctr">
              <a:lnSpc>
                <a:spcPct val="100000"/>
              </a:lnSpc>
            </a:pPr>
            <a:r>
              <a:rPr lang="en-US" sz="12000" dirty="0">
                <a:solidFill>
                  <a:srgbClr val="056EE1"/>
                </a:solidFill>
                <a:latin typeface="MiSans" panose="00000500000000000000" pitchFamily="34" charset="-122"/>
                <a:ea typeface="MiSans" panose="00000500000000000000" pitchFamily="34" charset="-122"/>
                <a:cs typeface="MiSans" panose="00000500000000000000" pitchFamily="34" charset="-120"/>
              </a:rPr>
              <a:t>02</a:t>
            </a:r>
            <a:endParaRPr lang="en-US" sz="1600"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0">
          <a:gsLst>
            <a:gs pos="0">
              <a:srgbClr val="FFFFFF"/>
            </a:gs>
            <a:gs pos="28000">
              <a:srgbClr val="FFFFFF"/>
            </a:gs>
            <a:gs pos="100000">
              <a:srgbClr val="DDF0FE"/>
            </a:gs>
          </a:gsLst>
          <a:lin ang="2700000" scaled="1"/>
        </a:gradFill>
        <a:effectLst/>
      </p:bgPr>
    </p:bg>
    <p:spTree>
      <p:nvGrpSpPr>
        <p:cNvPr id="1" name=""/>
        <p:cNvGrpSpPr/>
        <p:nvPr/>
      </p:nvGrpSpPr>
      <p:grpSpPr>
        <a:xfrm>
          <a:off x="0" y="0"/>
          <a:ext cx="0" cy="0"/>
          <a:chOff x="0" y="0"/>
          <a:chExt cx="0" cy="0"/>
        </a:xfrm>
      </p:grpSpPr>
      <p:pic>
        <p:nvPicPr>
          <p:cNvPr id="2" name="Image 0" descr="https://kimi-img.moonshot.cn/pub/slides/slides_tmpl/image/25-10-09-17:19:43-d3jnsbos8jdo4os5dm5g.png"/>
          <p:cNvPicPr>
            <a:picLocks noChangeAspect="1"/>
          </p:cNvPicPr>
          <p:nvPr>
            <p:custDataLst>
              <p:tags r:id="rId1"/>
            </p:custDataLst>
          </p:nvPr>
        </p:nvPicPr>
        <p:blipFill>
          <a:blip r:embed="rId2"/>
          <a:stretch>
            <a:fillRect/>
          </a:stretch>
        </p:blipFill>
        <p:spPr>
          <a:xfrm>
            <a:off x="1109484" y="1385560"/>
            <a:ext cx="1363057" cy="1356747"/>
          </a:xfrm>
          <a:prstGeom prst="rect">
            <a:avLst/>
          </a:prstGeom>
        </p:spPr>
      </p:pic>
      <p:pic>
        <p:nvPicPr>
          <p:cNvPr id="3" name="Image 1" descr="https://kimi-img.moonshot.cn/pub/slides/slides_tmpl/image/25-10-09-17:19:43-d3jnsbos8jdo4os5dm5g.png"/>
          <p:cNvPicPr>
            <a:picLocks noChangeAspect="1"/>
          </p:cNvPicPr>
          <p:nvPr>
            <p:custDataLst>
              <p:tags r:id="rId3"/>
            </p:custDataLst>
          </p:nvPr>
        </p:nvPicPr>
        <p:blipFill>
          <a:blip r:embed="rId2"/>
          <a:stretch>
            <a:fillRect/>
          </a:stretch>
        </p:blipFill>
        <p:spPr>
          <a:xfrm>
            <a:off x="1109484" y="4687818"/>
            <a:ext cx="1363057" cy="1356747"/>
          </a:xfrm>
          <a:prstGeom prst="rect">
            <a:avLst/>
          </a:prstGeom>
        </p:spPr>
      </p:pic>
      <p:pic>
        <p:nvPicPr>
          <p:cNvPr id="4" name="Image 2" descr="https://kimi-img.moonshot.cn/pub/slides/slides_tmpl/image/25-10-09-17:19:43-d3jnsbos8jdo4os5dm5g.png"/>
          <p:cNvPicPr>
            <a:picLocks noChangeAspect="1"/>
          </p:cNvPicPr>
          <p:nvPr>
            <p:custDataLst>
              <p:tags r:id="rId4"/>
            </p:custDataLst>
          </p:nvPr>
        </p:nvPicPr>
        <p:blipFill>
          <a:blip r:embed="rId2"/>
          <a:stretch>
            <a:fillRect/>
          </a:stretch>
        </p:blipFill>
        <p:spPr>
          <a:xfrm flipH="1">
            <a:off x="10044449" y="3045840"/>
            <a:ext cx="1363057" cy="1356747"/>
          </a:xfrm>
          <a:prstGeom prst="rect">
            <a:avLst/>
          </a:prstGeom>
        </p:spPr>
      </p:pic>
      <p:sp>
        <p:nvSpPr>
          <p:cNvPr id="5" name="Shape 0"/>
          <p:cNvSpPr/>
          <p:nvPr/>
        </p:nvSpPr>
        <p:spPr>
          <a:xfrm>
            <a:off x="848360" y="6346190"/>
            <a:ext cx="163338" cy="153035"/>
          </a:xfrm>
          <a:prstGeom prst="rect">
            <a:avLst/>
          </a:prstGeom>
          <a:solidFill>
            <a:srgbClr val="004CC0"/>
          </a:solidFill>
        </p:spPr>
      </p:sp>
      <p:sp>
        <p:nvSpPr>
          <p:cNvPr id="6" name="Shape 1"/>
          <p:cNvSpPr/>
          <p:nvPr/>
        </p:nvSpPr>
        <p:spPr>
          <a:xfrm>
            <a:off x="1122291" y="6346190"/>
            <a:ext cx="163338" cy="153035"/>
          </a:xfrm>
          <a:prstGeom prst="rect">
            <a:avLst/>
          </a:prstGeom>
          <a:solidFill>
            <a:srgbClr val="004CC0"/>
          </a:solidFill>
        </p:spPr>
      </p:sp>
      <p:sp>
        <p:nvSpPr>
          <p:cNvPr id="7" name="Shape 2"/>
          <p:cNvSpPr/>
          <p:nvPr/>
        </p:nvSpPr>
        <p:spPr>
          <a:xfrm>
            <a:off x="1396222" y="6346190"/>
            <a:ext cx="163338" cy="153035"/>
          </a:xfrm>
          <a:prstGeom prst="rect">
            <a:avLst/>
          </a:prstGeom>
          <a:solidFill>
            <a:srgbClr val="004CC0"/>
          </a:solidFill>
        </p:spPr>
      </p:sp>
      <p:sp>
        <p:nvSpPr>
          <p:cNvPr id="8" name="Shape 3"/>
          <p:cNvSpPr/>
          <p:nvPr>
            <p:custDataLst>
              <p:tags r:id="rId5"/>
            </p:custDataLst>
          </p:nvPr>
        </p:nvSpPr>
        <p:spPr>
          <a:xfrm>
            <a:off x="1715919" y="1726956"/>
            <a:ext cx="8202953" cy="997051"/>
          </a:xfrm>
          <a:prstGeom prst="roundRect">
            <a:avLst>
              <a:gd name="adj" fmla="val 16667"/>
            </a:avLst>
          </a:prstGeom>
          <a:solidFill>
            <a:srgbClr val="000000">
              <a:alpha val="0"/>
            </a:srgbClr>
          </a:solidFill>
          <a:ln w="19050">
            <a:solidFill>
              <a:srgbClr val="004CC0"/>
            </a:solidFill>
            <a:prstDash val="solid"/>
          </a:ln>
        </p:spPr>
      </p:sp>
      <p:sp>
        <p:nvSpPr>
          <p:cNvPr id="9" name="Shape 4"/>
          <p:cNvSpPr/>
          <p:nvPr>
            <p:custDataLst>
              <p:tags r:id="rId6"/>
            </p:custDataLst>
          </p:nvPr>
        </p:nvSpPr>
        <p:spPr>
          <a:xfrm flipH="1">
            <a:off x="2598119" y="3387235"/>
            <a:ext cx="8202953" cy="997051"/>
          </a:xfrm>
          <a:prstGeom prst="roundRect">
            <a:avLst>
              <a:gd name="adj" fmla="val 16667"/>
            </a:avLst>
          </a:prstGeom>
          <a:solidFill>
            <a:srgbClr val="000000">
              <a:alpha val="0"/>
            </a:srgbClr>
          </a:solidFill>
          <a:ln w="19050">
            <a:solidFill>
              <a:srgbClr val="004CC0"/>
            </a:solidFill>
            <a:prstDash val="solid"/>
          </a:ln>
        </p:spPr>
      </p:sp>
      <p:sp>
        <p:nvSpPr>
          <p:cNvPr id="10" name="Shape 5"/>
          <p:cNvSpPr/>
          <p:nvPr>
            <p:custDataLst>
              <p:tags r:id="rId7"/>
            </p:custDataLst>
          </p:nvPr>
        </p:nvSpPr>
        <p:spPr>
          <a:xfrm>
            <a:off x="1715919" y="5047514"/>
            <a:ext cx="8202953" cy="997051"/>
          </a:xfrm>
          <a:prstGeom prst="roundRect">
            <a:avLst>
              <a:gd name="adj" fmla="val 16667"/>
            </a:avLst>
          </a:prstGeom>
          <a:solidFill>
            <a:srgbClr val="000000">
              <a:alpha val="0"/>
            </a:srgbClr>
          </a:solidFill>
          <a:ln w="19050">
            <a:solidFill>
              <a:srgbClr val="004CC0"/>
            </a:solidFill>
            <a:prstDash val="solid"/>
          </a:ln>
        </p:spPr>
      </p:sp>
      <p:sp>
        <p:nvSpPr>
          <p:cNvPr id="11" name="Text 6"/>
          <p:cNvSpPr/>
          <p:nvPr/>
        </p:nvSpPr>
        <p:spPr>
          <a:xfrm>
            <a:off x="649605" y="511175"/>
            <a:ext cx="10151745" cy="553085"/>
          </a:xfrm>
          <a:prstGeom prst="rect">
            <a:avLst/>
          </a:prstGeom>
          <a:noFill/>
        </p:spPr>
        <p:txBody>
          <a:bodyPr wrap="square" lIns="91440" tIns="45720" rIns="91440" bIns="45720" rtlCol="0" anchor="t">
            <a:spAutoFit/>
          </a:bodyPr>
          <a:lstStyle/>
          <a:p>
            <a:pPr>
              <a:lnSpc>
                <a:spcPct val="100000"/>
              </a:lnSpc>
            </a:pPr>
            <a:r>
              <a:rPr lang="en-US" altLang="zh-CN" sz="3000" b="1" dirty="0">
                <a:solidFill>
                  <a:srgbClr val="000000"/>
                </a:solidFill>
                <a:latin typeface="MiSans" panose="00000500000000000000" pitchFamily="34" charset="-122"/>
                <a:ea typeface="MiSans" panose="00000500000000000000" pitchFamily="34" charset="-122"/>
                <a:cs typeface="MiSans" panose="00000500000000000000" pitchFamily="34" charset="-120"/>
              </a:rPr>
              <a:t>2026 Global Demand: 60–80 Tons; SOFC as Core Driver</a:t>
            </a:r>
            <a:endParaRPr lang="en-US" sz="1600" dirty="0"/>
          </a:p>
        </p:txBody>
      </p:sp>
      <p:sp>
        <p:nvSpPr>
          <p:cNvPr id="12" name="Shape 7"/>
          <p:cNvSpPr/>
          <p:nvPr/>
        </p:nvSpPr>
        <p:spPr>
          <a:xfrm>
            <a:off x="11106785" y="693737"/>
            <a:ext cx="235520" cy="0"/>
          </a:xfrm>
          <a:prstGeom prst="line">
            <a:avLst/>
          </a:prstGeom>
          <a:noFill/>
          <a:ln w="31750">
            <a:solidFill>
              <a:srgbClr val="004CC0"/>
            </a:solidFill>
            <a:prstDash val="solid"/>
            <a:headEnd type="none"/>
            <a:tailEnd type="none"/>
          </a:ln>
        </p:spPr>
      </p:sp>
      <p:sp>
        <p:nvSpPr>
          <p:cNvPr id="13" name="Shape 8"/>
          <p:cNvSpPr/>
          <p:nvPr/>
        </p:nvSpPr>
        <p:spPr>
          <a:xfrm>
            <a:off x="11106785" y="754697"/>
            <a:ext cx="235520" cy="0"/>
          </a:xfrm>
          <a:prstGeom prst="line">
            <a:avLst/>
          </a:prstGeom>
          <a:noFill/>
          <a:ln w="31750">
            <a:solidFill>
              <a:srgbClr val="004CC0"/>
            </a:solidFill>
            <a:prstDash val="solid"/>
            <a:headEnd type="none"/>
            <a:tailEnd type="none"/>
          </a:ln>
        </p:spPr>
      </p:sp>
      <p:sp>
        <p:nvSpPr>
          <p:cNvPr id="14" name="Shape 9"/>
          <p:cNvSpPr/>
          <p:nvPr/>
        </p:nvSpPr>
        <p:spPr>
          <a:xfrm>
            <a:off x="11106785" y="815657"/>
            <a:ext cx="235520" cy="0"/>
          </a:xfrm>
          <a:prstGeom prst="line">
            <a:avLst/>
          </a:prstGeom>
          <a:noFill/>
          <a:ln w="31750">
            <a:solidFill>
              <a:srgbClr val="004CC0"/>
            </a:solidFill>
            <a:prstDash val="solid"/>
            <a:headEnd type="none"/>
            <a:tailEnd type="none"/>
          </a:ln>
        </p:spPr>
      </p:sp>
      <p:sp>
        <p:nvSpPr>
          <p:cNvPr id="15" name="Text 10"/>
          <p:cNvSpPr/>
          <p:nvPr>
            <p:custDataLst>
              <p:tags r:id="rId8"/>
            </p:custDataLst>
          </p:nvPr>
        </p:nvSpPr>
        <p:spPr>
          <a:xfrm>
            <a:off x="1280498" y="1786274"/>
            <a:ext cx="1065835" cy="713740"/>
          </a:xfrm>
          <a:prstGeom prst="rect">
            <a:avLst/>
          </a:prstGeom>
          <a:noFill/>
        </p:spPr>
        <p:txBody>
          <a:bodyPr wrap="square" lIns="91440" tIns="45720" rIns="91440" bIns="45720" rtlCol="0" anchor="t">
            <a:spAutoFit/>
          </a:bodyPr>
          <a:lstStyle/>
          <a:p>
            <a:pPr algn="ctr">
              <a:lnSpc>
                <a:spcPct val="100000"/>
              </a:lnSpc>
            </a:pPr>
            <a:r>
              <a:rPr lang="en-US" sz="4000" b="1" dirty="0">
                <a:solidFill>
                  <a:srgbClr val="FFFFFF"/>
                </a:solidFill>
                <a:latin typeface="MiSans" panose="00000500000000000000" pitchFamily="34" charset="-122"/>
                <a:ea typeface="MiSans" panose="00000500000000000000" pitchFamily="34" charset="-122"/>
                <a:cs typeface="MiSans" panose="00000500000000000000" pitchFamily="34" charset="-120"/>
              </a:rPr>
              <a:t>01</a:t>
            </a:r>
            <a:endParaRPr lang="en-US" sz="1600" dirty="0"/>
          </a:p>
        </p:txBody>
      </p:sp>
      <p:sp>
        <p:nvSpPr>
          <p:cNvPr id="16" name="Text 11"/>
          <p:cNvSpPr/>
          <p:nvPr>
            <p:custDataLst>
              <p:tags r:id="rId9"/>
            </p:custDataLst>
          </p:nvPr>
        </p:nvSpPr>
        <p:spPr>
          <a:xfrm>
            <a:off x="2604135" y="1310323"/>
            <a:ext cx="8797925" cy="398780"/>
          </a:xfrm>
          <a:prstGeom prst="rect">
            <a:avLst/>
          </a:prstGeom>
          <a:noFill/>
        </p:spPr>
        <p:txBody>
          <a:bodyPr wrap="square" lIns="91440" tIns="45720" rIns="91440" bIns="45720" rtlCol="0" anchor="ctr">
            <a:spAutoFit/>
          </a:bodyPr>
          <a:lstStyle/>
          <a:p>
            <a:pPr>
              <a:lnSpc>
                <a:spcPct val="100000"/>
              </a:lnSpc>
            </a:pPr>
            <a:r>
              <a:rPr lang="en-US" altLang="zh-CN" sz="2000" dirty="0">
                <a:solidFill>
                  <a:srgbClr val="004CC0"/>
                </a:solidFill>
                <a:latin typeface="MiSans" panose="00000500000000000000" pitchFamily="34" charset="-122"/>
                <a:ea typeface="MiSans" panose="00000500000000000000" pitchFamily="34" charset="-122"/>
                <a:cs typeface="MiSans" panose="00000500000000000000" pitchFamily="34" charset="-120"/>
              </a:rPr>
              <a:t>SOFC accounts for over 75%, ranking as the largest growth driver</a:t>
            </a:r>
            <a:endParaRPr lang="en-US" sz="1600" dirty="0"/>
          </a:p>
        </p:txBody>
      </p:sp>
      <p:sp>
        <p:nvSpPr>
          <p:cNvPr id="17" name="Text 12"/>
          <p:cNvSpPr/>
          <p:nvPr>
            <p:custDataLst>
              <p:tags r:id="rId10"/>
            </p:custDataLst>
          </p:nvPr>
        </p:nvSpPr>
        <p:spPr>
          <a:xfrm>
            <a:off x="2604135" y="1781810"/>
            <a:ext cx="7193280" cy="953135"/>
          </a:xfrm>
          <a:prstGeom prst="rect">
            <a:avLst/>
          </a:prstGeom>
          <a:noFill/>
        </p:spPr>
        <p:txBody>
          <a:bodyPr wrap="square" lIns="91440" tIns="45720" rIns="91440" bIns="45720" rtlCol="0" anchor="t">
            <a:spAutoFit/>
          </a:bodyPr>
          <a:lstStyle/>
          <a:p>
            <a:pPr indent="0" algn="just" fontAlgn="auto">
              <a:lnSpc>
                <a:spcPct val="100000"/>
              </a:lnSpc>
            </a:pPr>
            <a:r>
              <a:rPr lang="en-US" altLang="zh-CN" sz="1400" dirty="0">
                <a:solidFill>
                  <a:srgbClr val="000000"/>
                </a:solidFill>
                <a:latin typeface="MiSans" panose="00000500000000000000" pitchFamily="34" charset="-122"/>
                <a:ea typeface="MiSans" panose="00000500000000000000" pitchFamily="34" charset="-122"/>
                <a:cs typeface="MiSans" panose="00000500000000000000" pitchFamily="34" charset="-120"/>
              </a:rPr>
              <a:t>Solid Oxide Fuel Cells (SOFCs) represent the largest application field of scandium oxide. Driven by the strong power demand from AI computing centers, its market share is expected to exceed 75% in 2026, with outstanding technical advantages and high growth certainty.</a:t>
            </a:r>
            <a:endParaRPr lang="en-US" sz="1600" dirty="0"/>
          </a:p>
        </p:txBody>
      </p:sp>
      <p:sp>
        <p:nvSpPr>
          <p:cNvPr id="18" name="Text 13"/>
          <p:cNvSpPr/>
          <p:nvPr>
            <p:custDataLst>
              <p:tags r:id="rId11"/>
            </p:custDataLst>
          </p:nvPr>
        </p:nvSpPr>
        <p:spPr>
          <a:xfrm>
            <a:off x="10170658" y="3446553"/>
            <a:ext cx="1065835" cy="713740"/>
          </a:xfrm>
          <a:prstGeom prst="rect">
            <a:avLst/>
          </a:prstGeom>
          <a:noFill/>
        </p:spPr>
        <p:txBody>
          <a:bodyPr wrap="square" lIns="91440" tIns="45720" rIns="91440" bIns="45720" rtlCol="0" anchor="t">
            <a:spAutoFit/>
          </a:bodyPr>
          <a:lstStyle/>
          <a:p>
            <a:pPr algn="ctr">
              <a:lnSpc>
                <a:spcPct val="100000"/>
              </a:lnSpc>
            </a:pPr>
            <a:r>
              <a:rPr lang="en-US" sz="4000" b="1" dirty="0">
                <a:solidFill>
                  <a:srgbClr val="FFFFFF"/>
                </a:solidFill>
                <a:latin typeface="MiSans" panose="00000500000000000000" pitchFamily="34" charset="-122"/>
                <a:ea typeface="MiSans" panose="00000500000000000000" pitchFamily="34" charset="-122"/>
                <a:cs typeface="MiSans" panose="00000500000000000000" pitchFamily="34" charset="-120"/>
              </a:rPr>
              <a:t>02</a:t>
            </a:r>
            <a:endParaRPr lang="en-US" sz="1600" dirty="0"/>
          </a:p>
        </p:txBody>
      </p:sp>
      <p:sp>
        <p:nvSpPr>
          <p:cNvPr id="19" name="Text 14"/>
          <p:cNvSpPr/>
          <p:nvPr>
            <p:custDataLst>
              <p:tags r:id="rId12"/>
            </p:custDataLst>
          </p:nvPr>
        </p:nvSpPr>
        <p:spPr>
          <a:xfrm>
            <a:off x="1715770" y="2970848"/>
            <a:ext cx="10297160" cy="368300"/>
          </a:xfrm>
          <a:prstGeom prst="rect">
            <a:avLst/>
          </a:prstGeom>
          <a:noFill/>
        </p:spPr>
        <p:txBody>
          <a:bodyPr wrap="square" lIns="91440" tIns="45720" rIns="91440" bIns="45720" rtlCol="0" anchor="ctr">
            <a:spAutoFit/>
          </a:bodyPr>
          <a:lstStyle/>
          <a:p>
            <a:pPr algn="l">
              <a:lnSpc>
                <a:spcPct val="100000"/>
              </a:lnSpc>
            </a:pPr>
            <a:r>
              <a:rPr lang="en-US" altLang="zh-CN" dirty="0">
                <a:solidFill>
                  <a:srgbClr val="004CC0"/>
                </a:solidFill>
                <a:latin typeface="MiSans" panose="00000500000000000000" pitchFamily="34" charset="-122"/>
                <a:ea typeface="MiSans" panose="00000500000000000000" pitchFamily="34" charset="-122"/>
                <a:cs typeface="MiSans" panose="00000500000000000000" pitchFamily="34" charset="-120"/>
              </a:rPr>
              <a:t>Aluminum-scandium alloy accounts for about 15% and maintains steady growth</a:t>
            </a:r>
            <a:endParaRPr lang="en-US" altLang="zh-CN" dirty="0">
              <a:solidFill>
                <a:srgbClr val="004CC0"/>
              </a:solidFill>
              <a:latin typeface="MiSans" panose="00000500000000000000" pitchFamily="34" charset="-122"/>
              <a:ea typeface="MiSans" panose="00000500000000000000" pitchFamily="34" charset="-122"/>
              <a:cs typeface="MiSans" panose="00000500000000000000" pitchFamily="34" charset="-120"/>
            </a:endParaRPr>
          </a:p>
        </p:txBody>
      </p:sp>
      <p:sp>
        <p:nvSpPr>
          <p:cNvPr id="20" name="Text 15"/>
          <p:cNvSpPr/>
          <p:nvPr>
            <p:custDataLst>
              <p:tags r:id="rId13"/>
            </p:custDataLst>
          </p:nvPr>
        </p:nvSpPr>
        <p:spPr>
          <a:xfrm>
            <a:off x="2779395" y="3442335"/>
            <a:ext cx="7132955" cy="929640"/>
          </a:xfrm>
          <a:prstGeom prst="rect">
            <a:avLst/>
          </a:prstGeom>
          <a:noFill/>
        </p:spPr>
        <p:txBody>
          <a:bodyPr wrap="square" lIns="91440" tIns="45720" rIns="91440" bIns="45720" rtlCol="0" anchor="t">
            <a:spAutoFit/>
          </a:bodyPr>
          <a:lstStyle/>
          <a:p>
            <a:pPr algn="just">
              <a:lnSpc>
                <a:spcPct val="130000"/>
              </a:lnSpc>
            </a:pPr>
            <a:r>
              <a:rPr lang="en-US" altLang="zh-CN" sz="1400" dirty="0">
                <a:solidFill>
                  <a:srgbClr val="000000"/>
                </a:solidFill>
                <a:latin typeface="MiSans" panose="00000500000000000000" pitchFamily="34" charset="-122"/>
                <a:ea typeface="MiSans" panose="00000500000000000000" pitchFamily="34" charset="-122"/>
                <a:cs typeface="MiSans" panose="00000500000000000000" pitchFamily="34" charset="-120"/>
              </a:rPr>
              <a:t>Demand for Al-Sc alloy in aerospace, 3D printing and 3C industries accounts for about 15%. It delivers remarkable performance improvement but is constrained by costs, and breakthroughs are yet to be achieved in the civilian market.</a:t>
            </a:r>
            <a:endParaRPr lang="en-US" sz="1600" dirty="0"/>
          </a:p>
        </p:txBody>
      </p:sp>
      <p:sp>
        <p:nvSpPr>
          <p:cNvPr id="21" name="Text 16"/>
          <p:cNvSpPr/>
          <p:nvPr>
            <p:custDataLst>
              <p:tags r:id="rId14"/>
            </p:custDataLst>
          </p:nvPr>
        </p:nvSpPr>
        <p:spPr>
          <a:xfrm>
            <a:off x="1280498" y="5106832"/>
            <a:ext cx="1065835" cy="713740"/>
          </a:xfrm>
          <a:prstGeom prst="rect">
            <a:avLst/>
          </a:prstGeom>
          <a:noFill/>
        </p:spPr>
        <p:txBody>
          <a:bodyPr wrap="square" lIns="91440" tIns="45720" rIns="91440" bIns="45720" rtlCol="0" anchor="t">
            <a:spAutoFit/>
          </a:bodyPr>
          <a:lstStyle/>
          <a:p>
            <a:pPr algn="ctr">
              <a:lnSpc>
                <a:spcPct val="100000"/>
              </a:lnSpc>
            </a:pPr>
            <a:r>
              <a:rPr lang="en-US" sz="4000" b="1" dirty="0">
                <a:solidFill>
                  <a:srgbClr val="FFFFFF"/>
                </a:solidFill>
                <a:latin typeface="MiSans" panose="00000500000000000000" pitchFamily="34" charset="-122"/>
                <a:ea typeface="MiSans" panose="00000500000000000000" pitchFamily="34" charset="-122"/>
                <a:cs typeface="MiSans" panose="00000500000000000000" pitchFamily="34" charset="-120"/>
              </a:rPr>
              <a:t>03</a:t>
            </a:r>
            <a:endParaRPr lang="en-US" sz="1600" dirty="0"/>
          </a:p>
        </p:txBody>
      </p:sp>
      <p:sp>
        <p:nvSpPr>
          <p:cNvPr id="22" name="Text 17"/>
          <p:cNvSpPr/>
          <p:nvPr>
            <p:custDataLst>
              <p:tags r:id="rId15"/>
            </p:custDataLst>
          </p:nvPr>
        </p:nvSpPr>
        <p:spPr>
          <a:xfrm>
            <a:off x="2346325" y="4600893"/>
            <a:ext cx="9417685" cy="398780"/>
          </a:xfrm>
          <a:prstGeom prst="rect">
            <a:avLst/>
          </a:prstGeom>
          <a:noFill/>
        </p:spPr>
        <p:txBody>
          <a:bodyPr wrap="square" lIns="91440" tIns="45720" rIns="91440" bIns="45720" rtlCol="0" anchor="ctr">
            <a:spAutoFit/>
          </a:bodyPr>
          <a:lstStyle/>
          <a:p>
            <a:pPr>
              <a:lnSpc>
                <a:spcPct val="100000"/>
              </a:lnSpc>
            </a:pPr>
            <a:r>
              <a:rPr lang="en-US" altLang="zh-CN" sz="2000" dirty="0">
                <a:solidFill>
                  <a:srgbClr val="004CC0"/>
                </a:solidFill>
                <a:latin typeface="MiSans" panose="00000500000000000000" pitchFamily="34" charset="-122"/>
                <a:ea typeface="MiSans" panose="00000500000000000000" pitchFamily="34" charset="-122"/>
                <a:cs typeface="MiSans" panose="00000500000000000000" pitchFamily="34" charset="-120"/>
              </a:rPr>
              <a:t>Diversified applications including target materials and optics account for 10%</a:t>
            </a:r>
            <a:endParaRPr lang="en-US" sz="1600" dirty="0"/>
          </a:p>
        </p:txBody>
      </p:sp>
      <p:sp>
        <p:nvSpPr>
          <p:cNvPr id="23" name="Text 18"/>
          <p:cNvSpPr/>
          <p:nvPr>
            <p:custDataLst>
              <p:tags r:id="rId16"/>
            </p:custDataLst>
          </p:nvPr>
        </p:nvSpPr>
        <p:spPr>
          <a:xfrm>
            <a:off x="2604135" y="5102225"/>
            <a:ext cx="7193915" cy="929640"/>
          </a:xfrm>
          <a:prstGeom prst="rect">
            <a:avLst/>
          </a:prstGeom>
          <a:noFill/>
        </p:spPr>
        <p:txBody>
          <a:bodyPr wrap="square" lIns="91440" tIns="45720" rIns="91440" bIns="45720" rtlCol="0" anchor="t">
            <a:spAutoFit/>
          </a:bodyPr>
          <a:lstStyle/>
          <a:p>
            <a:pPr algn="just">
              <a:lnSpc>
                <a:spcPct val="130000"/>
              </a:lnSpc>
            </a:pPr>
            <a:r>
              <a:rPr lang="en-US" altLang="zh-CN" sz="1400" dirty="0">
                <a:solidFill>
                  <a:srgbClr val="000000"/>
                </a:solidFill>
                <a:latin typeface="MiSans" panose="00000500000000000000" pitchFamily="34" charset="-122"/>
                <a:ea typeface="MiSans" panose="00000500000000000000" pitchFamily="34" charset="-122"/>
                <a:cs typeface="MiSans" panose="00000500000000000000" pitchFamily="34" charset="-120"/>
              </a:rPr>
              <a:t>Niche segments such as Al-Sc alloy target materials, laser crystals, optical coatings, thermal barrier coatings and catalysts collectively account for about 10%, featuring limited market capacity yet high added value.</a:t>
            </a:r>
            <a:endParaRPr lang="en-US" sz="1600"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0">
          <a:gsLst>
            <a:gs pos="0">
              <a:srgbClr val="FFFFFF"/>
            </a:gs>
            <a:gs pos="28000">
              <a:srgbClr val="FFFFFF"/>
            </a:gs>
            <a:gs pos="100000">
              <a:srgbClr val="DDF0FE"/>
            </a:gs>
          </a:gsLst>
          <a:lin ang="2700000" scaled="1"/>
        </a:gradFill>
        <a:effectLst/>
      </p:bgPr>
    </p:bg>
    <p:spTree>
      <p:nvGrpSpPr>
        <p:cNvPr id="1" name=""/>
        <p:cNvGrpSpPr/>
        <p:nvPr/>
      </p:nvGrpSpPr>
      <p:grpSpPr>
        <a:xfrm>
          <a:off x="0" y="0"/>
          <a:ext cx="0" cy="0"/>
          <a:chOff x="0" y="0"/>
          <a:chExt cx="0" cy="0"/>
        </a:xfrm>
      </p:grpSpPr>
      <p:sp>
        <p:nvSpPr>
          <p:cNvPr id="2" name="Shape 0"/>
          <p:cNvSpPr/>
          <p:nvPr/>
        </p:nvSpPr>
        <p:spPr>
          <a:xfrm>
            <a:off x="-27940" y="4827905"/>
            <a:ext cx="12247880" cy="2038985"/>
          </a:xfrm>
          <a:custGeom>
            <a:avLst/>
            <a:gdLst/>
            <a:ahLst/>
            <a:cxnLst/>
            <a:rect l="l" t="t" r="r" b="b"/>
            <a:pathLst>
              <a:path w="12247880" h="2038985">
                <a:moveTo>
                  <a:pt x="0" y="882015"/>
                </a:moveTo>
                <a:cubicBezTo>
                  <a:pt x="1100455" y="360045"/>
                  <a:pt x="3429635" y="0"/>
                  <a:pt x="6124575" y="0"/>
                </a:cubicBezTo>
                <a:cubicBezTo>
                  <a:pt x="8818880" y="0"/>
                  <a:pt x="11146790" y="360045"/>
                  <a:pt x="12247880" y="881380"/>
                </a:cubicBezTo>
                <a:lnTo>
                  <a:pt x="12247880" y="2038985"/>
                </a:lnTo>
                <a:lnTo>
                  <a:pt x="0" y="2038985"/>
                </a:lnTo>
                <a:lnTo>
                  <a:pt x="0" y="882015"/>
                </a:lnTo>
                <a:close/>
              </a:path>
            </a:pathLst>
          </a:custGeom>
          <a:solidFill>
            <a:srgbClr val="004CC0"/>
          </a:solidFill>
        </p:spPr>
      </p:sp>
      <p:sp>
        <p:nvSpPr>
          <p:cNvPr id="3" name="Shape 1"/>
          <p:cNvSpPr/>
          <p:nvPr>
            <p:custDataLst>
              <p:tags r:id="rId1"/>
            </p:custDataLst>
          </p:nvPr>
        </p:nvSpPr>
        <p:spPr>
          <a:xfrm>
            <a:off x="1216025" y="2661285"/>
            <a:ext cx="4526280" cy="3246120"/>
          </a:xfrm>
          <a:prstGeom prst="roundRect">
            <a:avLst>
              <a:gd name="adj" fmla="val 2582"/>
            </a:avLst>
          </a:prstGeom>
          <a:solidFill>
            <a:srgbClr val="FFFFFF"/>
          </a:solidFill>
          <a:ln w="19050">
            <a:solidFill>
              <a:srgbClr val="004CC0"/>
            </a:solidFill>
            <a:prstDash val="solid"/>
          </a:ln>
        </p:spPr>
      </p:sp>
      <p:sp>
        <p:nvSpPr>
          <p:cNvPr id="4" name="Shape 2"/>
          <p:cNvSpPr/>
          <p:nvPr>
            <p:custDataLst>
              <p:tags r:id="rId2"/>
            </p:custDataLst>
          </p:nvPr>
        </p:nvSpPr>
        <p:spPr>
          <a:xfrm>
            <a:off x="1216025" y="1619885"/>
            <a:ext cx="4526280" cy="914400"/>
          </a:xfrm>
          <a:prstGeom prst="round2SameRect">
            <a:avLst>
              <a:gd name="adj1" fmla="val 16667"/>
              <a:gd name="adj2" fmla="val 0"/>
            </a:avLst>
          </a:prstGeom>
          <a:solidFill>
            <a:srgbClr val="004CC0"/>
          </a:solidFill>
        </p:spPr>
      </p:sp>
      <p:sp>
        <p:nvSpPr>
          <p:cNvPr id="5" name="Shape 3"/>
          <p:cNvSpPr/>
          <p:nvPr>
            <p:custDataLst>
              <p:tags r:id="rId3"/>
            </p:custDataLst>
          </p:nvPr>
        </p:nvSpPr>
        <p:spPr>
          <a:xfrm>
            <a:off x="6372225" y="2661285"/>
            <a:ext cx="4526280" cy="3246120"/>
          </a:xfrm>
          <a:prstGeom prst="roundRect">
            <a:avLst>
              <a:gd name="adj" fmla="val 2582"/>
            </a:avLst>
          </a:prstGeom>
          <a:solidFill>
            <a:srgbClr val="FFFFFF"/>
          </a:solidFill>
          <a:ln w="19050">
            <a:solidFill>
              <a:srgbClr val="004CC0"/>
            </a:solidFill>
            <a:prstDash val="solid"/>
          </a:ln>
        </p:spPr>
      </p:sp>
      <p:sp>
        <p:nvSpPr>
          <p:cNvPr id="6" name="Shape 4"/>
          <p:cNvSpPr/>
          <p:nvPr>
            <p:custDataLst>
              <p:tags r:id="rId4"/>
            </p:custDataLst>
          </p:nvPr>
        </p:nvSpPr>
        <p:spPr>
          <a:xfrm>
            <a:off x="6372225" y="1619885"/>
            <a:ext cx="4526280" cy="914400"/>
          </a:xfrm>
          <a:prstGeom prst="round2SameRect">
            <a:avLst>
              <a:gd name="adj1" fmla="val 16667"/>
              <a:gd name="adj2" fmla="val 0"/>
            </a:avLst>
          </a:prstGeom>
          <a:solidFill>
            <a:srgbClr val="004CC0"/>
          </a:solidFill>
        </p:spPr>
      </p:sp>
      <p:sp>
        <p:nvSpPr>
          <p:cNvPr id="7" name="Text 5"/>
          <p:cNvSpPr/>
          <p:nvPr/>
        </p:nvSpPr>
        <p:spPr>
          <a:xfrm>
            <a:off x="746760" y="392430"/>
            <a:ext cx="10151745" cy="1198880"/>
          </a:xfrm>
          <a:prstGeom prst="rect">
            <a:avLst/>
          </a:prstGeom>
          <a:noFill/>
        </p:spPr>
        <p:txBody>
          <a:bodyPr wrap="square" lIns="91440" tIns="45720" rIns="91440" bIns="45720" rtlCol="0" anchor="t">
            <a:spAutoFit/>
          </a:bodyPr>
          <a:lstStyle/>
          <a:p>
            <a:pPr>
              <a:lnSpc>
                <a:spcPct val="100000"/>
              </a:lnSpc>
            </a:pPr>
            <a:r>
              <a:rPr lang="en-US" altLang="zh-CN" sz="2400" b="1" dirty="0">
                <a:solidFill>
                  <a:srgbClr val="000000"/>
                </a:solidFill>
                <a:latin typeface="MiSans" panose="00000500000000000000" pitchFamily="34" charset="-122"/>
                <a:ea typeface="MiSans" panose="00000500000000000000" pitchFamily="34" charset="-122"/>
                <a:cs typeface="MiSans" panose="00000500000000000000" pitchFamily="34" charset="-120"/>
              </a:rPr>
              <a:t>SOFC boasts strong demand stickiness and large consumption volume, while the Al-Sc alloy sector is highly cost-sensitive and awaits market breakthroughs</a:t>
            </a:r>
            <a:endParaRPr lang="en-US" altLang="zh-CN" sz="2400" b="1" dirty="0">
              <a:solidFill>
                <a:srgbClr val="000000"/>
              </a:solidFill>
              <a:latin typeface="MiSans" panose="00000500000000000000" pitchFamily="34" charset="-122"/>
              <a:ea typeface="MiSans" panose="00000500000000000000" pitchFamily="34" charset="-122"/>
              <a:cs typeface="MiSans" panose="00000500000000000000" pitchFamily="34" charset="-120"/>
            </a:endParaRPr>
          </a:p>
        </p:txBody>
      </p:sp>
      <p:sp>
        <p:nvSpPr>
          <p:cNvPr id="8" name="Shape 6"/>
          <p:cNvSpPr/>
          <p:nvPr/>
        </p:nvSpPr>
        <p:spPr>
          <a:xfrm>
            <a:off x="11106785" y="693737"/>
            <a:ext cx="235520" cy="0"/>
          </a:xfrm>
          <a:prstGeom prst="line">
            <a:avLst/>
          </a:prstGeom>
          <a:noFill/>
          <a:ln w="31750">
            <a:solidFill>
              <a:srgbClr val="004CC0"/>
            </a:solidFill>
            <a:prstDash val="solid"/>
            <a:headEnd type="none"/>
            <a:tailEnd type="none"/>
          </a:ln>
        </p:spPr>
      </p:sp>
      <p:sp>
        <p:nvSpPr>
          <p:cNvPr id="9" name="Shape 7"/>
          <p:cNvSpPr/>
          <p:nvPr/>
        </p:nvSpPr>
        <p:spPr>
          <a:xfrm>
            <a:off x="11106785" y="754697"/>
            <a:ext cx="235520" cy="0"/>
          </a:xfrm>
          <a:prstGeom prst="line">
            <a:avLst/>
          </a:prstGeom>
          <a:noFill/>
          <a:ln w="31750">
            <a:solidFill>
              <a:srgbClr val="004CC0"/>
            </a:solidFill>
            <a:prstDash val="solid"/>
            <a:headEnd type="none"/>
            <a:tailEnd type="none"/>
          </a:ln>
        </p:spPr>
      </p:sp>
      <p:sp>
        <p:nvSpPr>
          <p:cNvPr id="10" name="Shape 8"/>
          <p:cNvSpPr/>
          <p:nvPr/>
        </p:nvSpPr>
        <p:spPr>
          <a:xfrm>
            <a:off x="11106785" y="815657"/>
            <a:ext cx="235520" cy="0"/>
          </a:xfrm>
          <a:prstGeom prst="line">
            <a:avLst/>
          </a:prstGeom>
          <a:noFill/>
          <a:ln w="31750">
            <a:solidFill>
              <a:srgbClr val="004CC0"/>
            </a:solidFill>
            <a:prstDash val="solid"/>
            <a:headEnd type="none"/>
            <a:tailEnd type="none"/>
          </a:ln>
        </p:spPr>
      </p:sp>
      <p:sp>
        <p:nvSpPr>
          <p:cNvPr id="11" name="Text 9"/>
          <p:cNvSpPr/>
          <p:nvPr>
            <p:custDataLst>
              <p:tags r:id="rId5"/>
            </p:custDataLst>
          </p:nvPr>
        </p:nvSpPr>
        <p:spPr>
          <a:xfrm>
            <a:off x="1436688" y="1618615"/>
            <a:ext cx="4084955" cy="1014730"/>
          </a:xfrm>
          <a:prstGeom prst="rect">
            <a:avLst/>
          </a:prstGeom>
          <a:noFill/>
        </p:spPr>
        <p:txBody>
          <a:bodyPr wrap="square" lIns="91440" tIns="45720" rIns="91440" bIns="45720" rtlCol="0" anchor="ctr">
            <a:spAutoFit/>
          </a:bodyPr>
          <a:lstStyle/>
          <a:p>
            <a:pPr algn="ctr">
              <a:lnSpc>
                <a:spcPct val="100000"/>
              </a:lnSpc>
            </a:pPr>
            <a:r>
              <a:rPr lang="en-US" sz="2000" dirty="0">
                <a:solidFill>
                  <a:srgbClr val="FFFFFF"/>
                </a:solidFill>
                <a:latin typeface="MiSans" panose="00000500000000000000" pitchFamily="34" charset="-122"/>
                <a:ea typeface="MiSans" panose="00000500000000000000" pitchFamily="34" charset="-122"/>
                <a:cs typeface="MiSans" panose="00000500000000000000" pitchFamily="34" charset="-120"/>
              </a:rPr>
              <a:t>S</a:t>
            </a:r>
            <a:r>
              <a:rPr lang="en-US" altLang="zh-CN" sz="2000" dirty="0">
                <a:solidFill>
                  <a:srgbClr val="FFFFFF"/>
                </a:solidFill>
                <a:latin typeface="MiSans" panose="00000500000000000000" pitchFamily="34" charset="-122"/>
                <a:ea typeface="MiSans" panose="00000500000000000000" pitchFamily="34" charset="-122"/>
                <a:cs typeface="MiSans" panose="00000500000000000000" pitchFamily="34" charset="-120"/>
              </a:rPr>
              <a:t>SOFC has a long certification cycle but boasts extremely high customer stickiness.</a:t>
            </a:r>
            <a:endParaRPr lang="en-US" altLang="zh-CN" sz="2000" dirty="0">
              <a:solidFill>
                <a:srgbClr val="FFFFFF"/>
              </a:solidFill>
              <a:latin typeface="MiSans" panose="00000500000000000000" pitchFamily="34" charset="-122"/>
              <a:ea typeface="MiSans" panose="00000500000000000000" pitchFamily="34" charset="-122"/>
              <a:cs typeface="MiSans" panose="00000500000000000000" pitchFamily="34" charset="-120"/>
            </a:endParaRPr>
          </a:p>
        </p:txBody>
      </p:sp>
      <p:sp>
        <p:nvSpPr>
          <p:cNvPr id="12" name="Text 10"/>
          <p:cNvSpPr/>
          <p:nvPr>
            <p:custDataLst>
              <p:tags r:id="rId6"/>
            </p:custDataLst>
          </p:nvPr>
        </p:nvSpPr>
        <p:spPr>
          <a:xfrm>
            <a:off x="1379220" y="2715260"/>
            <a:ext cx="3993515" cy="2030095"/>
          </a:xfrm>
          <a:prstGeom prst="rect">
            <a:avLst/>
          </a:prstGeom>
          <a:noFill/>
        </p:spPr>
        <p:txBody>
          <a:bodyPr wrap="square" lIns="91440" tIns="45720" rIns="91440" bIns="45720" rtlCol="0" anchor="t"/>
          <a:lstStyle/>
          <a:p>
            <a:pPr algn="just">
              <a:lnSpc>
                <a:spcPct val="100000"/>
              </a:lnSpc>
            </a:pPr>
            <a:r>
              <a:rPr lang="en-US" altLang="zh-CN" sz="1600" dirty="0">
                <a:solidFill>
                  <a:srgbClr val="000000"/>
                </a:solidFill>
                <a:latin typeface="MiSans" panose="00000500000000000000" pitchFamily="34" charset="-122"/>
                <a:ea typeface="MiSans" panose="00000500000000000000" pitchFamily="34" charset="-122"/>
                <a:cs typeface="MiSans" panose="00000500000000000000" pitchFamily="34" charset="-120"/>
              </a:rPr>
              <a:t>The solid oxide fuel cell (SOFC) sector features high technical barriers to entry and lengthy customer certification cycles. Once integrated into the supply chain, enterprises can secure extremely high customer stickiness and stable recurring orders. SOFC will serve as the most promising anchor application for the scandium industry in the future, with prominent strategic value.</a:t>
            </a:r>
            <a:endParaRPr lang="en-US" altLang="zh-CN" sz="1600" dirty="0">
              <a:solidFill>
                <a:srgbClr val="000000"/>
              </a:solidFill>
              <a:latin typeface="MiSans" panose="00000500000000000000" pitchFamily="34" charset="-122"/>
              <a:ea typeface="MiSans" panose="00000500000000000000" pitchFamily="34" charset="-122"/>
              <a:cs typeface="MiSans" panose="00000500000000000000" pitchFamily="34" charset="-120"/>
            </a:endParaRPr>
          </a:p>
        </p:txBody>
      </p:sp>
      <p:sp>
        <p:nvSpPr>
          <p:cNvPr id="13" name="Text 11"/>
          <p:cNvSpPr/>
          <p:nvPr>
            <p:custDataLst>
              <p:tags r:id="rId7"/>
            </p:custDataLst>
          </p:nvPr>
        </p:nvSpPr>
        <p:spPr>
          <a:xfrm>
            <a:off x="6372860" y="1711008"/>
            <a:ext cx="4525645" cy="829945"/>
          </a:xfrm>
          <a:prstGeom prst="rect">
            <a:avLst/>
          </a:prstGeom>
          <a:noFill/>
        </p:spPr>
        <p:txBody>
          <a:bodyPr wrap="square" lIns="91440" tIns="45720" rIns="91440" bIns="45720" rtlCol="0" anchor="ctr">
            <a:spAutoFit/>
          </a:bodyPr>
          <a:lstStyle/>
          <a:p>
            <a:pPr algn="ctr">
              <a:lnSpc>
                <a:spcPct val="100000"/>
              </a:lnSpc>
            </a:pPr>
            <a:r>
              <a:rPr lang="en-US" altLang="zh-CN" sz="1600" dirty="0">
                <a:solidFill>
                  <a:srgbClr val="FFFFFF"/>
                </a:solidFill>
                <a:latin typeface="MiSans" panose="00000500000000000000" pitchFamily="34" charset="-122"/>
                <a:ea typeface="MiSans" panose="00000500000000000000" pitchFamily="34" charset="-122"/>
                <a:cs typeface="MiSans" panose="00000500000000000000" pitchFamily="34" charset="-120"/>
              </a:rPr>
              <a:t>Al-Sc alloy features excellent performance, while cost constraints restrict its expansion in the civilian market.</a:t>
            </a:r>
            <a:endParaRPr lang="en-US" altLang="zh-CN" sz="1600" dirty="0">
              <a:solidFill>
                <a:srgbClr val="FFFFFF"/>
              </a:solidFill>
              <a:latin typeface="MiSans" panose="00000500000000000000" pitchFamily="34" charset="-122"/>
              <a:ea typeface="MiSans" panose="00000500000000000000" pitchFamily="34" charset="-122"/>
              <a:cs typeface="MiSans" panose="00000500000000000000" pitchFamily="34" charset="-120"/>
            </a:endParaRPr>
          </a:p>
        </p:txBody>
      </p:sp>
      <p:sp>
        <p:nvSpPr>
          <p:cNvPr id="14" name="Text 12"/>
          <p:cNvSpPr/>
          <p:nvPr>
            <p:custDataLst>
              <p:tags r:id="rId8"/>
            </p:custDataLst>
          </p:nvPr>
        </p:nvSpPr>
        <p:spPr>
          <a:xfrm>
            <a:off x="6535420" y="2701925"/>
            <a:ext cx="3993515" cy="2030095"/>
          </a:xfrm>
          <a:prstGeom prst="rect">
            <a:avLst/>
          </a:prstGeom>
          <a:noFill/>
        </p:spPr>
        <p:txBody>
          <a:bodyPr wrap="square" lIns="91440" tIns="45720" rIns="91440" bIns="45720" rtlCol="0" anchor="t"/>
          <a:lstStyle/>
          <a:p>
            <a:pPr algn="just">
              <a:lnSpc>
                <a:spcPct val="100000"/>
              </a:lnSpc>
            </a:pPr>
            <a:r>
              <a:rPr lang="en-US" altLang="zh-CN" sz="1800" dirty="0">
                <a:solidFill>
                  <a:srgbClr val="000000"/>
                </a:solidFill>
                <a:latin typeface="MiSans" panose="00000500000000000000" pitchFamily="34" charset="-122"/>
                <a:ea typeface="MiSans" panose="00000500000000000000" pitchFamily="34" charset="-122"/>
                <a:cs typeface="MiSans" panose="00000500000000000000" pitchFamily="34" charset="-120"/>
              </a:rPr>
              <a:t>Al-Sc alloys are highly cost-sensitive. Trace dosage can significantly improve material performance. Demand from the aerospace industry remains stable, while the 3D printing sector sees marked growth. Nevertheless, the large-scale commercialization of Al-Sc alloys in the civilian 3C market still requires further cost reduction to achieve breakthroughs.</a:t>
            </a:r>
            <a:endParaRPr lang="en-US" sz="1600"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0">
          <a:gsLst>
            <a:gs pos="0">
              <a:srgbClr val="FFFFFF"/>
            </a:gs>
            <a:gs pos="28000">
              <a:srgbClr val="FFFFFF"/>
            </a:gs>
            <a:gs pos="100000">
              <a:srgbClr val="DDF0FE"/>
            </a:gs>
          </a:gsLst>
          <a:lin ang="2700000" scaled="1"/>
        </a:gradFill>
        <a:effectLst/>
      </p:bgPr>
    </p:bg>
    <p:spTree>
      <p:nvGrpSpPr>
        <p:cNvPr id="1" name=""/>
        <p:cNvGrpSpPr/>
        <p:nvPr/>
      </p:nvGrpSpPr>
      <p:grpSpPr>
        <a:xfrm>
          <a:off x="0" y="0"/>
          <a:ext cx="0" cy="0"/>
          <a:chOff x="0" y="0"/>
          <a:chExt cx="0" cy="0"/>
        </a:xfrm>
      </p:grpSpPr>
      <p:sp>
        <p:nvSpPr>
          <p:cNvPr id="2" name="Shape 0"/>
          <p:cNvSpPr/>
          <p:nvPr/>
        </p:nvSpPr>
        <p:spPr>
          <a:xfrm>
            <a:off x="632616" y="1529715"/>
            <a:ext cx="138276" cy="997745"/>
          </a:xfrm>
          <a:prstGeom prst="roundRect">
            <a:avLst>
              <a:gd name="adj" fmla="val 34788"/>
            </a:avLst>
          </a:prstGeom>
          <a:solidFill>
            <a:srgbClr val="004CC0"/>
          </a:solidFill>
        </p:spPr>
      </p:sp>
      <p:sp>
        <p:nvSpPr>
          <p:cNvPr id="3" name="Shape 1"/>
          <p:cNvSpPr/>
          <p:nvPr>
            <p:custDataLst>
              <p:tags r:id="rId1"/>
            </p:custDataLst>
          </p:nvPr>
        </p:nvSpPr>
        <p:spPr>
          <a:xfrm>
            <a:off x="814458" y="1529715"/>
            <a:ext cx="10585356" cy="997745"/>
          </a:xfrm>
          <a:prstGeom prst="roundRect">
            <a:avLst>
              <a:gd name="adj" fmla="val 3843"/>
            </a:avLst>
          </a:prstGeom>
          <a:solidFill>
            <a:srgbClr val="FFFFFF"/>
          </a:solidFill>
          <a:ln w="19050">
            <a:solidFill>
              <a:srgbClr val="004CC0"/>
            </a:solidFill>
            <a:prstDash val="solid"/>
          </a:ln>
        </p:spPr>
      </p:sp>
      <p:sp>
        <p:nvSpPr>
          <p:cNvPr id="4" name="Shape 2"/>
          <p:cNvSpPr/>
          <p:nvPr>
            <p:custDataLst>
              <p:tags r:id="rId2"/>
            </p:custDataLst>
          </p:nvPr>
        </p:nvSpPr>
        <p:spPr>
          <a:xfrm>
            <a:off x="848360" y="6346190"/>
            <a:ext cx="163338" cy="153035"/>
          </a:xfrm>
          <a:prstGeom prst="rect">
            <a:avLst/>
          </a:prstGeom>
          <a:solidFill>
            <a:srgbClr val="004CC0"/>
          </a:solidFill>
        </p:spPr>
      </p:sp>
      <p:sp>
        <p:nvSpPr>
          <p:cNvPr id="5" name="Shape 3"/>
          <p:cNvSpPr/>
          <p:nvPr>
            <p:custDataLst>
              <p:tags r:id="rId3"/>
            </p:custDataLst>
          </p:nvPr>
        </p:nvSpPr>
        <p:spPr>
          <a:xfrm>
            <a:off x="1122291" y="6346190"/>
            <a:ext cx="163338" cy="153035"/>
          </a:xfrm>
          <a:prstGeom prst="rect">
            <a:avLst/>
          </a:prstGeom>
          <a:solidFill>
            <a:srgbClr val="004CC0"/>
          </a:solidFill>
        </p:spPr>
      </p:sp>
      <p:sp>
        <p:nvSpPr>
          <p:cNvPr id="6" name="Shape 4"/>
          <p:cNvSpPr/>
          <p:nvPr>
            <p:custDataLst>
              <p:tags r:id="rId4"/>
            </p:custDataLst>
          </p:nvPr>
        </p:nvSpPr>
        <p:spPr>
          <a:xfrm>
            <a:off x="1396222" y="6346190"/>
            <a:ext cx="163338" cy="153035"/>
          </a:xfrm>
          <a:prstGeom prst="rect">
            <a:avLst/>
          </a:prstGeom>
          <a:solidFill>
            <a:srgbClr val="004CC0"/>
          </a:solidFill>
        </p:spPr>
      </p:sp>
      <p:sp>
        <p:nvSpPr>
          <p:cNvPr id="7" name="Shape 5"/>
          <p:cNvSpPr/>
          <p:nvPr>
            <p:custDataLst>
              <p:tags r:id="rId5"/>
            </p:custDataLst>
          </p:nvPr>
        </p:nvSpPr>
        <p:spPr>
          <a:xfrm flipH="1">
            <a:off x="4526280" y="4739640"/>
            <a:ext cx="7665720" cy="2118360"/>
          </a:xfrm>
          <a:prstGeom prst="rtTriangle">
            <a:avLst/>
          </a:prstGeom>
          <a:solidFill>
            <a:srgbClr val="004CC0"/>
          </a:solidFill>
        </p:spPr>
      </p:sp>
      <p:sp>
        <p:nvSpPr>
          <p:cNvPr id="8" name="Shape 6"/>
          <p:cNvSpPr/>
          <p:nvPr/>
        </p:nvSpPr>
        <p:spPr>
          <a:xfrm>
            <a:off x="632616" y="2707165"/>
            <a:ext cx="138276" cy="997585"/>
          </a:xfrm>
          <a:prstGeom prst="roundRect">
            <a:avLst>
              <a:gd name="adj" fmla="val 34788"/>
            </a:avLst>
          </a:prstGeom>
          <a:solidFill>
            <a:srgbClr val="004CC0"/>
          </a:solidFill>
        </p:spPr>
      </p:sp>
      <p:sp>
        <p:nvSpPr>
          <p:cNvPr id="9" name="Shape 7"/>
          <p:cNvSpPr/>
          <p:nvPr>
            <p:custDataLst>
              <p:tags r:id="rId6"/>
            </p:custDataLst>
          </p:nvPr>
        </p:nvSpPr>
        <p:spPr>
          <a:xfrm>
            <a:off x="814458" y="2707165"/>
            <a:ext cx="10585356" cy="997585"/>
          </a:xfrm>
          <a:prstGeom prst="roundRect">
            <a:avLst>
              <a:gd name="adj" fmla="val 3843"/>
            </a:avLst>
          </a:prstGeom>
          <a:solidFill>
            <a:srgbClr val="FFFFFF"/>
          </a:solidFill>
          <a:ln w="19050">
            <a:solidFill>
              <a:srgbClr val="004CC0"/>
            </a:solidFill>
            <a:prstDash val="solid"/>
          </a:ln>
        </p:spPr>
      </p:sp>
      <p:sp>
        <p:nvSpPr>
          <p:cNvPr id="10" name="Shape 8"/>
          <p:cNvSpPr/>
          <p:nvPr/>
        </p:nvSpPr>
        <p:spPr>
          <a:xfrm>
            <a:off x="632616" y="3884455"/>
            <a:ext cx="138276" cy="997585"/>
          </a:xfrm>
          <a:prstGeom prst="roundRect">
            <a:avLst>
              <a:gd name="adj" fmla="val 34788"/>
            </a:avLst>
          </a:prstGeom>
          <a:solidFill>
            <a:srgbClr val="004CC0"/>
          </a:solidFill>
        </p:spPr>
      </p:sp>
      <p:sp>
        <p:nvSpPr>
          <p:cNvPr id="11" name="Shape 9"/>
          <p:cNvSpPr/>
          <p:nvPr>
            <p:custDataLst>
              <p:tags r:id="rId7"/>
            </p:custDataLst>
          </p:nvPr>
        </p:nvSpPr>
        <p:spPr>
          <a:xfrm>
            <a:off x="814458" y="3884455"/>
            <a:ext cx="10585356" cy="997585"/>
          </a:xfrm>
          <a:prstGeom prst="roundRect">
            <a:avLst>
              <a:gd name="adj" fmla="val 3843"/>
            </a:avLst>
          </a:prstGeom>
          <a:solidFill>
            <a:srgbClr val="FFFFFF"/>
          </a:solidFill>
          <a:ln w="19050">
            <a:solidFill>
              <a:srgbClr val="004CC0"/>
            </a:solidFill>
            <a:prstDash val="solid"/>
          </a:ln>
        </p:spPr>
      </p:sp>
      <p:sp>
        <p:nvSpPr>
          <p:cNvPr id="12" name="Shape 10"/>
          <p:cNvSpPr/>
          <p:nvPr/>
        </p:nvSpPr>
        <p:spPr>
          <a:xfrm>
            <a:off x="632616" y="5061745"/>
            <a:ext cx="138276" cy="997585"/>
          </a:xfrm>
          <a:prstGeom prst="roundRect">
            <a:avLst>
              <a:gd name="adj" fmla="val 34788"/>
            </a:avLst>
          </a:prstGeom>
          <a:solidFill>
            <a:srgbClr val="004CC0"/>
          </a:solidFill>
        </p:spPr>
      </p:sp>
      <p:sp>
        <p:nvSpPr>
          <p:cNvPr id="13" name="Shape 11"/>
          <p:cNvSpPr/>
          <p:nvPr>
            <p:custDataLst>
              <p:tags r:id="rId8"/>
            </p:custDataLst>
          </p:nvPr>
        </p:nvSpPr>
        <p:spPr>
          <a:xfrm>
            <a:off x="814458" y="5061745"/>
            <a:ext cx="10585356" cy="997585"/>
          </a:xfrm>
          <a:prstGeom prst="roundRect">
            <a:avLst>
              <a:gd name="adj" fmla="val 3843"/>
            </a:avLst>
          </a:prstGeom>
          <a:solidFill>
            <a:srgbClr val="FFFFFF"/>
          </a:solidFill>
          <a:ln w="19050">
            <a:solidFill>
              <a:srgbClr val="004CC0"/>
            </a:solidFill>
            <a:prstDash val="solid"/>
          </a:ln>
        </p:spPr>
      </p:sp>
      <p:sp>
        <p:nvSpPr>
          <p:cNvPr id="14" name="Text 12"/>
          <p:cNvSpPr/>
          <p:nvPr/>
        </p:nvSpPr>
        <p:spPr>
          <a:xfrm>
            <a:off x="1209040" y="584835"/>
            <a:ext cx="10151745" cy="553085"/>
          </a:xfrm>
          <a:prstGeom prst="rect">
            <a:avLst/>
          </a:prstGeom>
          <a:noFill/>
        </p:spPr>
        <p:txBody>
          <a:bodyPr wrap="square" lIns="91440" tIns="45720" rIns="91440" bIns="45720" rtlCol="0" anchor="t">
            <a:spAutoFit/>
          </a:bodyPr>
          <a:lstStyle/>
          <a:p>
            <a:pPr>
              <a:lnSpc>
                <a:spcPct val="100000"/>
              </a:lnSpc>
            </a:pPr>
            <a:r>
              <a:rPr lang="en-US" altLang="zh-CN" sz="3000" b="1" dirty="0">
                <a:solidFill>
                  <a:srgbClr val="000000"/>
                </a:solidFill>
                <a:latin typeface="MiSans" panose="00000500000000000000" pitchFamily="34" charset="-122"/>
                <a:ea typeface="MiSans" panose="00000500000000000000" pitchFamily="34" charset="-122"/>
                <a:cs typeface="MiSans" panose="00000500000000000000" pitchFamily="34" charset="-120"/>
              </a:rPr>
              <a:t>Characteristics of Other Application Fields</a:t>
            </a:r>
            <a:endParaRPr lang="en-US" altLang="zh-CN" sz="3000" b="1" dirty="0">
              <a:solidFill>
                <a:srgbClr val="000000"/>
              </a:solidFill>
              <a:latin typeface="MiSans" panose="00000500000000000000" pitchFamily="34" charset="-122"/>
              <a:ea typeface="MiSans" panose="00000500000000000000" pitchFamily="34" charset="-122"/>
              <a:cs typeface="MiSans" panose="00000500000000000000" pitchFamily="34" charset="-120"/>
            </a:endParaRPr>
          </a:p>
        </p:txBody>
      </p:sp>
      <p:sp>
        <p:nvSpPr>
          <p:cNvPr id="15" name="Shape 13"/>
          <p:cNvSpPr/>
          <p:nvPr/>
        </p:nvSpPr>
        <p:spPr>
          <a:xfrm>
            <a:off x="11106785" y="693737"/>
            <a:ext cx="235520" cy="0"/>
          </a:xfrm>
          <a:prstGeom prst="line">
            <a:avLst/>
          </a:prstGeom>
          <a:noFill/>
          <a:ln w="31750">
            <a:solidFill>
              <a:srgbClr val="004CC0"/>
            </a:solidFill>
            <a:prstDash val="solid"/>
            <a:headEnd type="none"/>
            <a:tailEnd type="none"/>
          </a:ln>
        </p:spPr>
      </p:sp>
      <p:sp>
        <p:nvSpPr>
          <p:cNvPr id="16" name="Shape 14"/>
          <p:cNvSpPr/>
          <p:nvPr/>
        </p:nvSpPr>
        <p:spPr>
          <a:xfrm>
            <a:off x="11106785" y="754697"/>
            <a:ext cx="235520" cy="0"/>
          </a:xfrm>
          <a:prstGeom prst="line">
            <a:avLst/>
          </a:prstGeom>
          <a:noFill/>
          <a:ln w="31750">
            <a:solidFill>
              <a:srgbClr val="004CC0"/>
            </a:solidFill>
            <a:prstDash val="solid"/>
            <a:headEnd type="none"/>
            <a:tailEnd type="none"/>
          </a:ln>
        </p:spPr>
      </p:sp>
      <p:sp>
        <p:nvSpPr>
          <p:cNvPr id="17" name="Shape 15"/>
          <p:cNvSpPr/>
          <p:nvPr/>
        </p:nvSpPr>
        <p:spPr>
          <a:xfrm>
            <a:off x="11106785" y="815657"/>
            <a:ext cx="235520" cy="0"/>
          </a:xfrm>
          <a:prstGeom prst="line">
            <a:avLst/>
          </a:prstGeom>
          <a:noFill/>
          <a:ln w="31750">
            <a:solidFill>
              <a:srgbClr val="004CC0"/>
            </a:solidFill>
            <a:prstDash val="solid"/>
            <a:headEnd type="none"/>
            <a:tailEnd type="none"/>
          </a:ln>
        </p:spPr>
      </p:sp>
      <p:sp>
        <p:nvSpPr>
          <p:cNvPr id="18" name="Text 16"/>
          <p:cNvSpPr/>
          <p:nvPr>
            <p:custDataLst>
              <p:tags r:id="rId9"/>
            </p:custDataLst>
          </p:nvPr>
        </p:nvSpPr>
        <p:spPr>
          <a:xfrm>
            <a:off x="895277" y="1582762"/>
            <a:ext cx="10426244" cy="337185"/>
          </a:xfrm>
          <a:prstGeom prst="rect">
            <a:avLst/>
          </a:prstGeom>
          <a:noFill/>
        </p:spPr>
        <p:txBody>
          <a:bodyPr wrap="square" lIns="91440" tIns="45720" rIns="91440" bIns="45720" rtlCol="0" anchor="ctr">
            <a:spAutoFit/>
          </a:bodyPr>
          <a:lstStyle/>
          <a:p>
            <a:pPr algn="just">
              <a:lnSpc>
                <a:spcPct val="100000"/>
              </a:lnSpc>
            </a:pPr>
            <a:r>
              <a:rPr lang="en-US" altLang="zh-CN" sz="1600" b="1" dirty="0">
                <a:solidFill>
                  <a:srgbClr val="004CC0"/>
                </a:solidFill>
                <a:latin typeface="MiSans" panose="00000500000000000000" pitchFamily="34" charset="-122"/>
                <a:ea typeface="MiSans" panose="00000500000000000000" pitchFamily="34" charset="-122"/>
                <a:cs typeface="MiSans" panose="00000500000000000000" pitchFamily="34" charset="-120"/>
              </a:rPr>
              <a:t>Optical and laser applications demand extremely high material purity</a:t>
            </a:r>
            <a:endParaRPr lang="en-US" sz="1600" dirty="0"/>
          </a:p>
        </p:txBody>
      </p:sp>
      <p:sp>
        <p:nvSpPr>
          <p:cNvPr id="19" name="Text 17"/>
          <p:cNvSpPr/>
          <p:nvPr>
            <p:custDataLst>
              <p:tags r:id="rId10"/>
            </p:custDataLst>
          </p:nvPr>
        </p:nvSpPr>
        <p:spPr>
          <a:xfrm>
            <a:off x="895277" y="1880274"/>
            <a:ext cx="10428138" cy="650240"/>
          </a:xfrm>
          <a:prstGeom prst="rect">
            <a:avLst/>
          </a:prstGeom>
          <a:noFill/>
        </p:spPr>
        <p:txBody>
          <a:bodyPr wrap="square" lIns="91440" tIns="45720" rIns="91440" bIns="45720" rtlCol="0" anchor="t">
            <a:spAutoFit/>
          </a:bodyPr>
          <a:lstStyle/>
          <a:p>
            <a:pPr algn="just">
              <a:lnSpc>
                <a:spcPct val="130000"/>
              </a:lnSpc>
            </a:pPr>
            <a:r>
              <a:rPr lang="en-US" altLang="zh-CN" sz="1400" dirty="0">
                <a:solidFill>
                  <a:srgbClr val="000000"/>
                </a:solidFill>
                <a:latin typeface="MiSans" panose="00000500000000000000" pitchFamily="34" charset="-122"/>
                <a:ea typeface="MiSans" panose="00000500000000000000" pitchFamily="34" charset="-122"/>
                <a:cs typeface="MiSans" panose="00000500000000000000" pitchFamily="34" charset="-120"/>
              </a:rPr>
              <a:t>The optical and laser sectors set stringent requirements on the purity and batch-to-batch stability of scandium oxide, with remarkable customer certification barriers. The industry features strong price tolerance but limited market capacity.</a:t>
            </a:r>
            <a:endParaRPr lang="en-US" sz="1600" dirty="0"/>
          </a:p>
        </p:txBody>
      </p:sp>
      <p:sp>
        <p:nvSpPr>
          <p:cNvPr id="20" name="Text 18"/>
          <p:cNvSpPr/>
          <p:nvPr>
            <p:custDataLst>
              <p:tags r:id="rId11"/>
            </p:custDataLst>
          </p:nvPr>
        </p:nvSpPr>
        <p:spPr>
          <a:xfrm>
            <a:off x="895277" y="2760203"/>
            <a:ext cx="10426244" cy="337185"/>
          </a:xfrm>
          <a:prstGeom prst="rect">
            <a:avLst/>
          </a:prstGeom>
          <a:noFill/>
        </p:spPr>
        <p:txBody>
          <a:bodyPr wrap="square" lIns="91440" tIns="45720" rIns="91440" bIns="45720" rtlCol="0" anchor="ctr">
            <a:spAutoFit/>
          </a:bodyPr>
          <a:lstStyle/>
          <a:p>
            <a:pPr algn="just">
              <a:lnSpc>
                <a:spcPct val="100000"/>
              </a:lnSpc>
            </a:pPr>
            <a:r>
              <a:rPr lang="en-US" altLang="zh-CN" sz="1600" b="1" dirty="0">
                <a:solidFill>
                  <a:srgbClr val="004CC0"/>
                </a:solidFill>
                <a:latin typeface="MiSans" panose="00000500000000000000" pitchFamily="34" charset="-122"/>
                <a:ea typeface="MiSans" panose="00000500000000000000" pitchFamily="34" charset="-122"/>
                <a:cs typeface="MiSans" panose="00000500000000000000" pitchFamily="34" charset="-120"/>
              </a:rPr>
              <a:t>Demand in the lighting sector is shrinking year by year</a:t>
            </a:r>
            <a:endParaRPr lang="en-US" sz="1600" dirty="0"/>
          </a:p>
        </p:txBody>
      </p:sp>
      <p:sp>
        <p:nvSpPr>
          <p:cNvPr id="21" name="Text 19"/>
          <p:cNvSpPr/>
          <p:nvPr>
            <p:custDataLst>
              <p:tags r:id="rId12"/>
            </p:custDataLst>
          </p:nvPr>
        </p:nvSpPr>
        <p:spPr>
          <a:xfrm>
            <a:off x="895277" y="3002423"/>
            <a:ext cx="10428138" cy="650240"/>
          </a:xfrm>
          <a:prstGeom prst="rect">
            <a:avLst/>
          </a:prstGeom>
          <a:noFill/>
        </p:spPr>
        <p:txBody>
          <a:bodyPr wrap="square" lIns="91440" tIns="45720" rIns="91440" bIns="45720" rtlCol="0" anchor="t">
            <a:spAutoFit/>
          </a:bodyPr>
          <a:lstStyle/>
          <a:p>
            <a:pPr algn="just">
              <a:lnSpc>
                <a:spcPct val="130000"/>
              </a:lnSpc>
            </a:pPr>
            <a:r>
              <a:rPr lang="en-US" altLang="zh-CN" sz="1400" dirty="0">
                <a:solidFill>
                  <a:srgbClr val="000000"/>
                </a:solidFill>
                <a:latin typeface="MiSans" panose="00000500000000000000" pitchFamily="34" charset="-122"/>
                <a:ea typeface="MiSans" panose="00000500000000000000" pitchFamily="34" charset="-122"/>
                <a:cs typeface="MiSans" panose="00000500000000000000" pitchFamily="34" charset="-120"/>
              </a:rPr>
              <a:t>Demand for traditional lighting applications such as high-performance metal halide lamps continues to decline. A small number of orders will remain in the short term, while the long-term phasing-out trend is definitive.</a:t>
            </a:r>
            <a:endParaRPr lang="en-US" sz="1600" dirty="0"/>
          </a:p>
        </p:txBody>
      </p:sp>
      <p:sp>
        <p:nvSpPr>
          <p:cNvPr id="22" name="Text 20"/>
          <p:cNvSpPr/>
          <p:nvPr>
            <p:custDataLst>
              <p:tags r:id="rId13"/>
            </p:custDataLst>
          </p:nvPr>
        </p:nvSpPr>
        <p:spPr>
          <a:xfrm>
            <a:off x="895277" y="3937493"/>
            <a:ext cx="10426244" cy="337185"/>
          </a:xfrm>
          <a:prstGeom prst="rect">
            <a:avLst/>
          </a:prstGeom>
          <a:noFill/>
        </p:spPr>
        <p:txBody>
          <a:bodyPr wrap="square" lIns="91440" tIns="45720" rIns="91440" bIns="45720" rtlCol="0" anchor="ctr">
            <a:spAutoFit/>
          </a:bodyPr>
          <a:lstStyle/>
          <a:p>
            <a:pPr algn="just">
              <a:lnSpc>
                <a:spcPct val="100000"/>
              </a:lnSpc>
            </a:pPr>
            <a:r>
              <a:rPr lang="en-US" altLang="zh-CN" sz="1600" b="1" dirty="0">
                <a:solidFill>
                  <a:srgbClr val="004CC0"/>
                </a:solidFill>
                <a:latin typeface="MiSans" panose="00000500000000000000" pitchFamily="34" charset="-122"/>
                <a:ea typeface="MiSans" panose="00000500000000000000" pitchFamily="34" charset="-122"/>
                <a:cs typeface="MiSans" panose="00000500000000000000" pitchFamily="34" charset="-120"/>
              </a:rPr>
              <a:t>Demand for Al-Sc alloy targets is concentrated in overseas markets</a:t>
            </a:r>
            <a:endParaRPr lang="en-US" sz="1600" dirty="0"/>
          </a:p>
        </p:txBody>
      </p:sp>
      <p:sp>
        <p:nvSpPr>
          <p:cNvPr id="23" name="Text 21"/>
          <p:cNvSpPr/>
          <p:nvPr>
            <p:custDataLst>
              <p:tags r:id="rId14"/>
            </p:custDataLst>
          </p:nvPr>
        </p:nvSpPr>
        <p:spPr>
          <a:xfrm>
            <a:off x="895277" y="4189873"/>
            <a:ext cx="10428138" cy="737235"/>
          </a:xfrm>
          <a:prstGeom prst="rect">
            <a:avLst/>
          </a:prstGeom>
          <a:noFill/>
        </p:spPr>
        <p:txBody>
          <a:bodyPr wrap="square" lIns="91440" tIns="45720" rIns="91440" bIns="45720" rtlCol="0" anchor="t">
            <a:spAutoFit/>
          </a:bodyPr>
          <a:lstStyle/>
          <a:p>
            <a:pPr indent="0" algn="just" fontAlgn="auto">
              <a:lnSpc>
                <a:spcPct val="100000"/>
              </a:lnSpc>
            </a:pPr>
            <a:r>
              <a:rPr lang="en-US" altLang="zh-CN" sz="1400" dirty="0">
                <a:solidFill>
                  <a:srgbClr val="000000"/>
                </a:solidFill>
                <a:latin typeface="MiSans" panose="00000500000000000000" pitchFamily="34" charset="-122"/>
                <a:ea typeface="MiSans" panose="00000500000000000000" pitchFamily="34" charset="-122"/>
                <a:cs typeface="MiSans" panose="00000500000000000000" pitchFamily="34" charset="-120"/>
              </a:rPr>
              <a:t>Al-Sc alloy targets for filters have limited overall market demand, with consumption mainly concentrated in overseas markets. Domestic related technologies are still in the verification stage, and the outlook for future growth remains uncertain.</a:t>
            </a:r>
            <a:endParaRPr lang="en-US" sz="1600" dirty="0"/>
          </a:p>
        </p:txBody>
      </p:sp>
      <p:sp>
        <p:nvSpPr>
          <p:cNvPr id="24" name="Text 22"/>
          <p:cNvSpPr/>
          <p:nvPr>
            <p:custDataLst>
              <p:tags r:id="rId15"/>
            </p:custDataLst>
          </p:nvPr>
        </p:nvSpPr>
        <p:spPr>
          <a:xfrm>
            <a:off x="895277" y="5114782"/>
            <a:ext cx="10426244" cy="337185"/>
          </a:xfrm>
          <a:prstGeom prst="rect">
            <a:avLst/>
          </a:prstGeom>
          <a:noFill/>
        </p:spPr>
        <p:txBody>
          <a:bodyPr wrap="square" lIns="91440" tIns="45720" rIns="91440" bIns="45720" rtlCol="0" anchor="ctr">
            <a:spAutoFit/>
          </a:bodyPr>
          <a:lstStyle/>
          <a:p>
            <a:pPr algn="just">
              <a:lnSpc>
                <a:spcPct val="100000"/>
              </a:lnSpc>
            </a:pPr>
            <a:r>
              <a:rPr lang="en-US" altLang="zh-CN" sz="1600" b="1" dirty="0">
                <a:solidFill>
                  <a:srgbClr val="004CC0"/>
                </a:solidFill>
                <a:latin typeface="MiSans" panose="00000500000000000000" pitchFamily="34" charset="-122"/>
                <a:ea typeface="MiSans" panose="00000500000000000000" pitchFamily="34" charset="-122"/>
                <a:cs typeface="MiSans" panose="00000500000000000000" pitchFamily="34" charset="-120"/>
              </a:rPr>
              <a:t>Thermal barrier coatings have an extremely long verification and qualification cycle</a:t>
            </a:r>
            <a:endParaRPr lang="en-US" sz="1600" dirty="0"/>
          </a:p>
        </p:txBody>
      </p:sp>
      <p:sp>
        <p:nvSpPr>
          <p:cNvPr id="25" name="Text 23"/>
          <p:cNvSpPr/>
          <p:nvPr>
            <p:custDataLst>
              <p:tags r:id="rId16"/>
            </p:custDataLst>
          </p:nvPr>
        </p:nvSpPr>
        <p:spPr>
          <a:xfrm>
            <a:off x="895277" y="5345573"/>
            <a:ext cx="10428138" cy="737235"/>
          </a:xfrm>
          <a:prstGeom prst="rect">
            <a:avLst/>
          </a:prstGeom>
          <a:noFill/>
        </p:spPr>
        <p:txBody>
          <a:bodyPr wrap="square" lIns="91440" tIns="45720" rIns="91440" bIns="45720" rtlCol="0" anchor="t">
            <a:spAutoFit/>
          </a:bodyPr>
          <a:lstStyle/>
          <a:p>
            <a:pPr indent="0" algn="just" fontAlgn="auto">
              <a:lnSpc>
                <a:spcPct val="100000"/>
              </a:lnSpc>
            </a:pPr>
            <a:r>
              <a:rPr lang="en-US" altLang="zh-CN" sz="1400" dirty="0">
                <a:solidFill>
                  <a:srgbClr val="000000"/>
                </a:solidFill>
                <a:latin typeface="MiSans" panose="00000500000000000000" pitchFamily="34" charset="-122"/>
                <a:ea typeface="MiSans" panose="00000500000000000000" pitchFamily="34" charset="-122"/>
                <a:cs typeface="MiSans" panose="00000500000000000000" pitchFamily="34" charset="-120"/>
              </a:rPr>
              <a:t>High-end thermal barrier coatings need to undergo rigorous and lengthy customer verification to replace traditional materials. It is difficult to achieve volume release in the short term, yet there is considerable substitution potential in the long run.</a:t>
            </a:r>
            <a:endParaRPr lang="en-US" sz="1600" dirty="0"/>
          </a:p>
        </p:txBody>
      </p:sp>
    </p:spTree>
  </p:cSld>
  <p:clrMapOvr>
    <a:masterClrMapping/>
  </p:clrMapOvr>
  <p:transition>
    <p:fade/>
  </p:transition>
</p:sld>
</file>

<file path=ppt/tags/tag1.xml><?xml version="1.0" encoding="utf-8"?>
<p:tagLst xmlns:p="http://schemas.openxmlformats.org/presentationml/2006/main">
  <p:tag name="KSO_WM_DIAGRAM_VIRTUALLY_FRAME" val="{&quot;height&quot;:351.35,&quot;left&quot;:434.2,&quot;top&quot;:102.45,&quot;width&quot;:465.1}"/>
</p:tagLst>
</file>

<file path=ppt/tags/tag10.xml><?xml version="1.0" encoding="utf-8"?>
<p:tagLst xmlns:p="http://schemas.openxmlformats.org/presentationml/2006/main">
  <p:tag name="KSO_WM_DIAGRAM_VIRTUALLY_FRAME" val="{&quot;height&quot;:351.35,&quot;left&quot;:434.2,&quot;top&quot;:102.45,&quot;width&quot;:465.1}"/>
</p:tagLst>
</file>

<file path=ppt/tags/tag100.xml><?xml version="1.0" encoding="utf-8"?>
<p:tagLst xmlns:p="http://schemas.openxmlformats.org/presentationml/2006/main">
  <p:tag name="KSO_WM_DIAGRAM_VIRTUALLY_FRAME" val="{&quot;height&quot;:420.72527559055123,&quot;left&quot;:52.876141732283486,&quot;top&quot;:105.1727559055118,&quot;width&quot;:854.2476377952756}"/>
</p:tagLst>
</file>

<file path=ppt/tags/tag101.xml><?xml version="1.0" encoding="utf-8"?>
<p:tagLst xmlns:p="http://schemas.openxmlformats.org/presentationml/2006/main">
  <p:tag name="KSO_WM_DIAGRAM_VIRTUALLY_FRAME" val="{&quot;height&quot;:420.72527559055123,&quot;left&quot;:52.876141732283486,&quot;top&quot;:105.1727559055118,&quot;width&quot;:854.2476377952756}"/>
</p:tagLst>
</file>

<file path=ppt/tags/tag102.xml><?xml version="1.0" encoding="utf-8"?>
<p:tagLst xmlns:p="http://schemas.openxmlformats.org/presentationml/2006/main">
  <p:tag name="KSO_WM_DIAGRAM_VIRTUALLY_FRAME" val="{&quot;height&quot;:420.72527559055123,&quot;left&quot;:52.876141732283486,&quot;top&quot;:105.1727559055118,&quot;width&quot;:854.2476377952756}"/>
</p:tagLst>
</file>

<file path=ppt/tags/tag103.xml><?xml version="1.0" encoding="utf-8"?>
<p:tagLst xmlns:p="http://schemas.openxmlformats.org/presentationml/2006/main">
  <p:tag name="KSO_WM_DIAGRAM_VIRTUALLY_FRAME" val="{&quot;height&quot;:257.125,&quot;left&quot;:79.6,&quot;top&quot;:160.125,&quot;width&quot;:781.9}"/>
</p:tagLst>
</file>

<file path=ppt/tags/tag104.xml><?xml version="1.0" encoding="utf-8"?>
<p:tagLst xmlns:p="http://schemas.openxmlformats.org/presentationml/2006/main">
  <p:tag name="KSO_WM_DIAGRAM_VIRTUALLY_FRAME" val="{&quot;height&quot;:257.125,&quot;left&quot;:79.6,&quot;top&quot;:160.125,&quot;width&quot;:781.9}"/>
</p:tagLst>
</file>

<file path=ppt/tags/tag105.xml><?xml version="1.0" encoding="utf-8"?>
<p:tagLst xmlns:p="http://schemas.openxmlformats.org/presentationml/2006/main">
  <p:tag name="KSO_WM_DIAGRAM_VIRTUALLY_FRAME" val="{&quot;height&quot;:260.275,&quot;left&quot;:79.6,&quot;top&quot;:160.125,&quot;width&quot;:798.6}"/>
</p:tagLst>
</file>

<file path=ppt/tags/tag106.xml><?xml version="1.0" encoding="utf-8"?>
<p:tagLst xmlns:p="http://schemas.openxmlformats.org/presentationml/2006/main">
  <p:tag name="KSO_WM_DIAGRAM_VIRTUALLY_FRAME" val="{&quot;height&quot;:260.275,&quot;left&quot;:79.6,&quot;top&quot;:160.125,&quot;width&quot;:798.6}"/>
</p:tagLst>
</file>

<file path=ppt/tags/tag107.xml><?xml version="1.0" encoding="utf-8"?>
<p:tagLst xmlns:p="http://schemas.openxmlformats.org/presentationml/2006/main">
  <p:tag name="KSO_WM_DIAGRAM_VIRTUALLY_FRAME" val="{&quot;height&quot;:260.275,&quot;left&quot;:79.6,&quot;top&quot;:160.125,&quot;width&quot;:798.6}"/>
</p:tagLst>
</file>

<file path=ppt/tags/tag108.xml><?xml version="1.0" encoding="utf-8"?>
<p:tagLst xmlns:p="http://schemas.openxmlformats.org/presentationml/2006/main">
  <p:tag name="KSO_WM_DIAGRAM_VIRTUALLY_FRAME" val="{&quot;height&quot;:260.275,&quot;left&quot;:79.6,&quot;top&quot;:160.125,&quot;width&quot;:798.6}"/>
</p:tagLst>
</file>

<file path=ppt/tags/tag109.xml><?xml version="1.0" encoding="utf-8"?>
<p:tagLst xmlns:p="http://schemas.openxmlformats.org/presentationml/2006/main">
  <p:tag name="KSO_WM_DIAGRAM_VIRTUALLY_FRAME" val="{&quot;height&quot;:372.9,&quot;left&quot;:49.6,&quot;top&quot;:119.5,&quot;width&quot;:723.7}"/>
</p:tagLst>
</file>

<file path=ppt/tags/tag11.xml><?xml version="1.0" encoding="utf-8"?>
<p:tagLst xmlns:p="http://schemas.openxmlformats.org/presentationml/2006/main">
  <p:tag name="KSO_WM_DIAGRAM_VIRTUALLY_FRAME" val="{&quot;height&quot;:351.35,&quot;left&quot;:434.2,&quot;top&quot;:102.45,&quot;width&quot;:465.1}"/>
</p:tagLst>
</file>

<file path=ppt/tags/tag110.xml><?xml version="1.0" encoding="utf-8"?>
<p:tagLst xmlns:p="http://schemas.openxmlformats.org/presentationml/2006/main">
  <p:tag name="KSO_WM_DIAGRAM_VIRTUALLY_FRAME" val="{&quot;height&quot;:372.9,&quot;left&quot;:49.6,&quot;top&quot;:119.5,&quot;width&quot;:723.7}"/>
</p:tagLst>
</file>

<file path=ppt/tags/tag111.xml><?xml version="1.0" encoding="utf-8"?>
<p:tagLst xmlns:p="http://schemas.openxmlformats.org/presentationml/2006/main">
  <p:tag name="KSO_WM_DIAGRAM_VIRTUALLY_FRAME" val="{&quot;height&quot;:372.9,&quot;left&quot;:49.6,&quot;top&quot;:119.5,&quot;width&quot;:723.7}"/>
</p:tagLst>
</file>

<file path=ppt/tags/tag112.xml><?xml version="1.0" encoding="utf-8"?>
<p:tagLst xmlns:p="http://schemas.openxmlformats.org/presentationml/2006/main">
  <p:tag name="KSO_WM_DIAGRAM_VIRTUALLY_FRAME" val="{&quot;height&quot;:372.9,&quot;left&quot;:49.6,&quot;top&quot;:119.5,&quot;width&quot;:723.7}"/>
</p:tagLst>
</file>

<file path=ppt/tags/tag113.xml><?xml version="1.0" encoding="utf-8"?>
<p:tagLst xmlns:p="http://schemas.openxmlformats.org/presentationml/2006/main">
  <p:tag name="KSO_WM_DIAGRAM_VIRTUALLY_FRAME" val="{&quot;height&quot;:372.9,&quot;left&quot;:49.6,&quot;top&quot;:119.5,&quot;width&quot;:723.7}"/>
</p:tagLst>
</file>

<file path=ppt/tags/tag114.xml><?xml version="1.0" encoding="utf-8"?>
<p:tagLst xmlns:p="http://schemas.openxmlformats.org/presentationml/2006/main">
  <p:tag name="KSO_WM_DIAGRAM_VIRTUALLY_FRAME" val="{&quot;height&quot;:372.9,&quot;left&quot;:49.6,&quot;top&quot;:119.5,&quot;width&quot;:723.7}"/>
</p:tagLst>
</file>

<file path=ppt/tags/tag115.xml><?xml version="1.0" encoding="utf-8"?>
<p:tagLst xmlns:p="http://schemas.openxmlformats.org/presentationml/2006/main">
  <p:tag name="KSO_WM_DIAGRAM_VIRTUALLY_FRAME" val="{&quot;height&quot;:372.9,&quot;left&quot;:49.6,&quot;top&quot;:119.5,&quot;width&quot;:723.7}"/>
</p:tagLst>
</file>

<file path=ppt/tags/tag116.xml><?xml version="1.0" encoding="utf-8"?>
<p:tagLst xmlns:p="http://schemas.openxmlformats.org/presentationml/2006/main">
  <p:tag name="KSO_WM_DIAGRAM_VIRTUALLY_FRAME" val="{&quot;height&quot;:372.9,&quot;left&quot;:49.6,&quot;top&quot;:119.5,&quot;width&quot;:723.7}"/>
</p:tagLst>
</file>

<file path=ppt/tags/tag117.xml><?xml version="1.0" encoding="utf-8"?>
<p:tagLst xmlns:p="http://schemas.openxmlformats.org/presentationml/2006/main">
  <p:tag name="KSO_WM_DIAGRAM_VIRTUALLY_FRAME" val="{&quot;height&quot;:372.9,&quot;left&quot;:49.6,&quot;top&quot;:119.5,&quot;width&quot;:723.7}"/>
</p:tagLst>
</file>

<file path=ppt/tags/tag118.xml><?xml version="1.0" encoding="utf-8"?>
<p:tagLst xmlns:p="http://schemas.openxmlformats.org/presentationml/2006/main">
  <p:tag name="KSO_WM_DIAGRAM_VIRTUALLY_FRAME" val="{&quot;height&quot;:372.9,&quot;left&quot;:49.6,&quot;top&quot;:119.5,&quot;width&quot;:723.7}"/>
</p:tagLst>
</file>

<file path=ppt/tags/tag119.xml><?xml version="1.0" encoding="utf-8"?>
<p:tagLst xmlns:p="http://schemas.openxmlformats.org/presentationml/2006/main">
  <p:tag name="KSO_WM_DIAGRAM_VIRTUALLY_FRAME" val="{&quot;height&quot;:372.9,&quot;left&quot;:49.6,&quot;top&quot;:119.5,&quot;width&quot;:723.7}"/>
</p:tagLst>
</file>

<file path=ppt/tags/tag12.xml><?xml version="1.0" encoding="utf-8"?>
<p:tagLst xmlns:p="http://schemas.openxmlformats.org/presentationml/2006/main">
  <p:tag name="KSO_WM_DIAGRAM_VIRTUALLY_FRAME" val="{&quot;height&quot;:506.75,&quot;left&quot;:52.95,&quot;top&quot;:104.95,&quot;width&quot;:845.45}"/>
</p:tagLst>
</file>

<file path=ppt/tags/tag120.xml><?xml version="1.0" encoding="utf-8"?>
<p:tagLst xmlns:p="http://schemas.openxmlformats.org/presentationml/2006/main">
  <p:tag name="KSO_WM_DIAGRAM_VIRTUALLY_FRAME" val="{&quot;height&quot;:372.9,&quot;left&quot;:49.6,&quot;top&quot;:119.5,&quot;width&quot;:723.7}"/>
</p:tagLst>
</file>

<file path=ppt/tags/tag121.xml><?xml version="1.0" encoding="utf-8"?>
<p:tagLst xmlns:p="http://schemas.openxmlformats.org/presentationml/2006/main">
  <p:tag name="KSO_WM_DIAGRAM_VIRTUALLY_FRAME" val="{&quot;height&quot;:372.9,&quot;left&quot;:49.6,&quot;top&quot;:119.5,&quot;width&quot;:723.7}"/>
</p:tagLst>
</file>

<file path=ppt/tags/tag122.xml><?xml version="1.0" encoding="utf-8"?>
<p:tagLst xmlns:p="http://schemas.openxmlformats.org/presentationml/2006/main">
  <p:tag name="KSO_WM_DIAGRAM_VIRTUALLY_FRAME" val="{&quot;height&quot;:372.9,&quot;left&quot;:49.6,&quot;top&quot;:119.5,&quot;width&quot;:723.7}"/>
</p:tagLst>
</file>

<file path=ppt/tags/tag123.xml><?xml version="1.0" encoding="utf-8"?>
<p:tagLst xmlns:p="http://schemas.openxmlformats.org/presentationml/2006/main">
  <p:tag name="KSO_WM_DIAGRAM_VIRTUALLY_FRAME" val="{&quot;height&quot;:372.9,&quot;left&quot;:49.6,&quot;top&quot;:119.5,&quot;width&quot;:723.7}"/>
</p:tagLst>
</file>

<file path=ppt/tags/tag13.xml><?xml version="1.0" encoding="utf-8"?>
<p:tagLst xmlns:p="http://schemas.openxmlformats.org/presentationml/2006/main">
  <p:tag name="KSO_WM_DIAGRAM_VIRTUALLY_FRAME" val="{&quot;height&quot;:506.75,&quot;left&quot;:52.95,&quot;top&quot;:104.95,&quot;width&quot;:845.45}"/>
</p:tagLst>
</file>

<file path=ppt/tags/tag14.xml><?xml version="1.0" encoding="utf-8"?>
<p:tagLst xmlns:p="http://schemas.openxmlformats.org/presentationml/2006/main">
  <p:tag name="KSO_WM_DIAGRAM_VIRTUALLY_FRAME" val="{&quot;height&quot;:506.75,&quot;left&quot;:52.95,&quot;top&quot;:104.95,&quot;width&quot;:845.45}"/>
</p:tagLst>
</file>

<file path=ppt/tags/tag15.xml><?xml version="1.0" encoding="utf-8"?>
<p:tagLst xmlns:p="http://schemas.openxmlformats.org/presentationml/2006/main">
  <p:tag name="KSO_WM_DIAGRAM_VIRTUALLY_FRAME" val="{&quot;height&quot;:506.75,&quot;left&quot;:52.95,&quot;top&quot;:104.95,&quot;width&quot;:845.45}"/>
</p:tagLst>
</file>

<file path=ppt/tags/tag16.xml><?xml version="1.0" encoding="utf-8"?>
<p:tagLst xmlns:p="http://schemas.openxmlformats.org/presentationml/2006/main">
  <p:tag name="KSO_WM_DIAGRAM_VIRTUALLY_FRAME" val="{&quot;height&quot;:506.75,&quot;left&quot;:52.95,&quot;top&quot;:104.95,&quot;width&quot;:845.45}"/>
</p:tagLst>
</file>

<file path=ppt/tags/tag17.xml><?xml version="1.0" encoding="utf-8"?>
<p:tagLst xmlns:p="http://schemas.openxmlformats.org/presentationml/2006/main">
  <p:tag name="KSO_WM_DIAGRAM_VIRTUALLY_FRAME" val="{&quot;height&quot;:506.75,&quot;left&quot;:52.95,&quot;top&quot;:104.95,&quot;width&quot;:845.45}"/>
</p:tagLst>
</file>

<file path=ppt/tags/tag18.xml><?xml version="1.0" encoding="utf-8"?>
<p:tagLst xmlns:p="http://schemas.openxmlformats.org/presentationml/2006/main">
  <p:tag name="KSO_WM_DIAGRAM_VIRTUALLY_FRAME" val="{&quot;height&quot;:506.75,&quot;left&quot;:52.95,&quot;top&quot;:104.95,&quot;width&quot;:845.45}"/>
</p:tagLst>
</file>

<file path=ppt/tags/tag19.xml><?xml version="1.0" encoding="utf-8"?>
<p:tagLst xmlns:p="http://schemas.openxmlformats.org/presentationml/2006/main">
  <p:tag name="KSO_WM_DIAGRAM_VIRTUALLY_FRAME" val="{&quot;height&quot;:506.75,&quot;left&quot;:52.95,&quot;top&quot;:104.95,&quot;width&quot;:845.45}"/>
</p:tagLst>
</file>

<file path=ppt/tags/tag2.xml><?xml version="1.0" encoding="utf-8"?>
<p:tagLst xmlns:p="http://schemas.openxmlformats.org/presentationml/2006/main">
  <p:tag name="KSO_WM_DIAGRAM_VIRTUALLY_FRAME" val="{&quot;height&quot;:351.35,&quot;left&quot;:434.2,&quot;top&quot;:102.45,&quot;width&quot;:465.1}"/>
</p:tagLst>
</file>

<file path=ppt/tags/tag20.xml><?xml version="1.0" encoding="utf-8"?>
<p:tagLst xmlns:p="http://schemas.openxmlformats.org/presentationml/2006/main">
  <p:tag name="KSO_WM_DIAGRAM_VIRTUALLY_FRAME" val="{&quot;height&quot;:506.75,&quot;left&quot;:52.95,&quot;top&quot;:104.95,&quot;width&quot;:845.45}"/>
</p:tagLst>
</file>

<file path=ppt/tags/tag21.xml><?xml version="1.0" encoding="utf-8"?>
<p:tagLst xmlns:p="http://schemas.openxmlformats.org/presentationml/2006/main">
  <p:tag name="KSO_WM_DIAGRAM_VIRTUALLY_FRAME" val="{&quot;height&quot;:506.75,&quot;left&quot;:52.95,&quot;top&quot;:104.95,&quot;width&quot;:845.45}"/>
</p:tagLst>
</file>

<file path=ppt/tags/tag22.xml><?xml version="1.0" encoding="utf-8"?>
<p:tagLst xmlns:p="http://schemas.openxmlformats.org/presentationml/2006/main">
  <p:tag name="KSO_WM_DIAGRAM_VIRTUALLY_FRAME" val="{&quot;height&quot;:506.75,&quot;left&quot;:52.95,&quot;top&quot;:104.95,&quot;width&quot;:845.45}"/>
</p:tagLst>
</file>

<file path=ppt/tags/tag23.xml><?xml version="1.0" encoding="utf-8"?>
<p:tagLst xmlns:p="http://schemas.openxmlformats.org/presentationml/2006/main">
  <p:tag name="KSO_WM_DIAGRAM_VIRTUALLY_FRAME" val="{&quot;height&quot;:506.75,&quot;left&quot;:52.95,&quot;top&quot;:104.95,&quot;width&quot;:845.45}"/>
</p:tagLst>
</file>

<file path=ppt/tags/tag24.xml><?xml version="1.0" encoding="utf-8"?>
<p:tagLst xmlns:p="http://schemas.openxmlformats.org/presentationml/2006/main">
  <p:tag name="KSO_WM_DIAGRAM_VIRTUALLY_FRAME" val="{&quot;height&quot;:465.43212598425197,&quot;left&quot;:59.4,&quot;top&quot;:98.2,&quot;width&quot;:839.75}"/>
</p:tagLst>
</file>

<file path=ppt/tags/tag25.xml><?xml version="1.0" encoding="utf-8"?>
<p:tagLst xmlns:p="http://schemas.openxmlformats.org/presentationml/2006/main">
  <p:tag name="KSO_WM_DIAGRAM_VIRTUALLY_FRAME" val="{&quot;height&quot;:465.43212598425197,&quot;left&quot;:59.4,&quot;top&quot;:98.2,&quot;width&quot;:839.75}"/>
</p:tagLst>
</file>

<file path=ppt/tags/tag26.xml><?xml version="1.0" encoding="utf-8"?>
<p:tagLst xmlns:p="http://schemas.openxmlformats.org/presentationml/2006/main">
  <p:tag name="KSO_WM_DIAGRAM_VIRTUALLY_FRAME" val="{&quot;height&quot;:465.43212598425197,&quot;left&quot;:59.4,&quot;top&quot;:98.2,&quot;width&quot;:839.75}"/>
</p:tagLst>
</file>

<file path=ppt/tags/tag27.xml><?xml version="1.0" encoding="utf-8"?>
<p:tagLst xmlns:p="http://schemas.openxmlformats.org/presentationml/2006/main">
  <p:tag name="KSO_WM_DIAGRAM_VIRTUALLY_FRAME" val="{&quot;height&quot;:465.43212598425197,&quot;left&quot;:59.4,&quot;top&quot;:98.2,&quot;width&quot;:839.75}"/>
</p:tagLst>
</file>

<file path=ppt/tags/tag28.xml><?xml version="1.0" encoding="utf-8"?>
<p:tagLst xmlns:p="http://schemas.openxmlformats.org/presentationml/2006/main">
  <p:tag name="KSO_WM_DIAGRAM_VIRTUALLY_FRAME" val="{&quot;height&quot;:465.43212598425197,&quot;left&quot;:59.4,&quot;top&quot;:98.2,&quot;width&quot;:839.75}"/>
</p:tagLst>
</file>

<file path=ppt/tags/tag29.xml><?xml version="1.0" encoding="utf-8"?>
<p:tagLst xmlns:p="http://schemas.openxmlformats.org/presentationml/2006/main">
  <p:tag name="KSO_WM_DIAGRAM_VIRTUALLY_FRAME" val="{&quot;height&quot;:465.43212598425197,&quot;left&quot;:59.4,&quot;top&quot;:98.2,&quot;width&quot;:839.75}"/>
</p:tagLst>
</file>

<file path=ppt/tags/tag3.xml><?xml version="1.0" encoding="utf-8"?>
<p:tagLst xmlns:p="http://schemas.openxmlformats.org/presentationml/2006/main">
  <p:tag name="KSO_WM_DIAGRAM_VIRTUALLY_FRAME" val="{&quot;height&quot;:351.35,&quot;left&quot;:434.2,&quot;top&quot;:102.45,&quot;width&quot;:465.1}"/>
</p:tagLst>
</file>

<file path=ppt/tags/tag30.xml><?xml version="1.0" encoding="utf-8"?>
<p:tagLst xmlns:p="http://schemas.openxmlformats.org/presentationml/2006/main">
  <p:tag name="KSO_WM_DIAGRAM_VIRTUALLY_FRAME" val="{&quot;height&quot;:465.43212598425197,&quot;left&quot;:59.4,&quot;top&quot;:98.2,&quot;width&quot;:839.75}"/>
</p:tagLst>
</file>

<file path=ppt/tags/tag31.xml><?xml version="1.0" encoding="utf-8"?>
<p:tagLst xmlns:p="http://schemas.openxmlformats.org/presentationml/2006/main">
  <p:tag name="KSO_WM_DIAGRAM_VIRTUALLY_FRAME" val="{&quot;height&quot;:465.43212598425197,&quot;left&quot;:59.4,&quot;top&quot;:98.2,&quot;width&quot;:839.75}"/>
</p:tagLst>
</file>

<file path=ppt/tags/tag32.xml><?xml version="1.0" encoding="utf-8"?>
<p:tagLst xmlns:p="http://schemas.openxmlformats.org/presentationml/2006/main">
  <p:tag name="KSO_WM_DIAGRAM_VIRTUALLY_FRAME" val="{&quot;height&quot;:465.43212598425197,&quot;left&quot;:59.4,&quot;top&quot;:98.2,&quot;width&quot;:839.75}"/>
</p:tagLst>
</file>

<file path=ppt/tags/tag33.xml><?xml version="1.0" encoding="utf-8"?>
<p:tagLst xmlns:p="http://schemas.openxmlformats.org/presentationml/2006/main">
  <p:tag name="KSO_WM_DIAGRAM_VIRTUALLY_FRAME" val="{&quot;height&quot;:465.43212598425197,&quot;left&quot;:59.4,&quot;top&quot;:98.2,&quot;width&quot;:839.75}"/>
</p:tagLst>
</file>

<file path=ppt/tags/tag34.xml><?xml version="1.0" encoding="utf-8"?>
<p:tagLst xmlns:p="http://schemas.openxmlformats.org/presentationml/2006/main">
  <p:tag name="KSO_WM_DIAGRAM_VIRTUALLY_FRAME" val="{&quot;height&quot;:465.43212598425197,&quot;left&quot;:59.4,&quot;top&quot;:98.2,&quot;width&quot;:839.75}"/>
</p:tagLst>
</file>

<file path=ppt/tags/tag35.xml><?xml version="1.0" encoding="utf-8"?>
<p:tagLst xmlns:p="http://schemas.openxmlformats.org/presentationml/2006/main">
  <p:tag name="KSO_WM_DIAGRAM_VIRTUALLY_FRAME" val="{&quot;height&quot;:465.43212598425197,&quot;left&quot;:59.4,&quot;top&quot;:98.2,&quot;width&quot;:839.75}"/>
</p:tagLst>
</file>

<file path=ppt/tags/tag36.xml><?xml version="1.0" encoding="utf-8"?>
<p:tagLst xmlns:p="http://schemas.openxmlformats.org/presentationml/2006/main">
  <p:tag name="KSO_WM_DIAGRAM_VIRTUALLY_FRAME" val="{&quot;height&quot;:465.43212598425197,&quot;left&quot;:59.4,&quot;top&quot;:98.2,&quot;width&quot;:839.75}"/>
</p:tagLst>
</file>

<file path=ppt/tags/tag37.xml><?xml version="1.0" encoding="utf-8"?>
<p:tagLst xmlns:p="http://schemas.openxmlformats.org/presentationml/2006/main">
  <p:tag name="KSO_WM_DIAGRAM_VIRTUALLY_FRAME" val="{&quot;height&quot;:465.43212598425197,&quot;left&quot;:59.4,&quot;top&quot;:98.2,&quot;width&quot;:839.75}"/>
</p:tagLst>
</file>

<file path=ppt/tags/tag38.xml><?xml version="1.0" encoding="utf-8"?>
<p:tagLst xmlns:p="http://schemas.openxmlformats.org/presentationml/2006/main">
  <p:tag name="KSO_WM_DIAGRAM_VIRTUALLY_FRAME" val="{&quot;height&quot;:465.43212598425197,&quot;left&quot;:59.4,&quot;top&quot;:98.2,&quot;width&quot;:839.75}"/>
</p:tagLst>
</file>

<file path=ppt/tags/tag39.xml><?xml version="1.0" encoding="utf-8"?>
<p:tagLst xmlns:p="http://schemas.openxmlformats.org/presentationml/2006/main">
  <p:tag name="KSO_WM_DIAGRAM_VIRTUALLY_FRAME" val="{&quot;height&quot;:465.43212598425197,&quot;left&quot;:59.4,&quot;top&quot;:98.2,&quot;width&quot;:839.75}"/>
</p:tagLst>
</file>

<file path=ppt/tags/tag4.xml><?xml version="1.0" encoding="utf-8"?>
<p:tagLst xmlns:p="http://schemas.openxmlformats.org/presentationml/2006/main">
  <p:tag name="KSO_WM_DIAGRAM_VIRTUALLY_FRAME" val="{&quot;height&quot;:351.35,&quot;left&quot;:434.2,&quot;top&quot;:102.45,&quot;width&quot;:465.1}"/>
</p:tagLst>
</file>

<file path=ppt/tags/tag40.xml><?xml version="1.0" encoding="utf-8"?>
<p:tagLst xmlns:p="http://schemas.openxmlformats.org/presentationml/2006/main">
  <p:tag name="KSO_WM_DIAGRAM_VIRTUALLY_FRAME" val="{&quot;height&quot;:465.43212598425197,&quot;left&quot;:59.4,&quot;top&quot;:98.2,&quot;width&quot;:839.75}"/>
</p:tagLst>
</file>

<file path=ppt/tags/tag41.xml><?xml version="1.0" encoding="utf-8"?>
<p:tagLst xmlns:p="http://schemas.openxmlformats.org/presentationml/2006/main">
  <p:tag name="KSO_WM_DIAGRAM_VIRTUALLY_FRAME" val="{&quot;height&quot;:405.975,&quot;left&quot;:79.65,&quot;top&quot;:91.025,&quot;width&quot;:866.95}"/>
</p:tagLst>
</file>

<file path=ppt/tags/tag42.xml><?xml version="1.0" encoding="utf-8"?>
<p:tagLst xmlns:p="http://schemas.openxmlformats.org/presentationml/2006/main">
  <p:tag name="KSO_WM_DIAGRAM_VIRTUALLY_FRAME" val="{&quot;height&quot;:405.975,&quot;left&quot;:79.65,&quot;top&quot;:91.025,&quot;width&quot;:866.95}"/>
</p:tagLst>
</file>

<file path=ppt/tags/tag43.xml><?xml version="1.0" encoding="utf-8"?>
<p:tagLst xmlns:p="http://schemas.openxmlformats.org/presentationml/2006/main">
  <p:tag name="KSO_WM_DIAGRAM_VIRTUALLY_FRAME" val="{&quot;height&quot;:405.975,&quot;left&quot;:79.65,&quot;top&quot;:91.025,&quot;width&quot;:866.95}"/>
</p:tagLst>
</file>

<file path=ppt/tags/tag44.xml><?xml version="1.0" encoding="utf-8"?>
<p:tagLst xmlns:p="http://schemas.openxmlformats.org/presentationml/2006/main">
  <p:tag name="KSO_WM_DIAGRAM_VIRTUALLY_FRAME" val="{&quot;height&quot;:405.975,&quot;left&quot;:79.65,&quot;top&quot;:91.025,&quot;width&quot;:866.95}"/>
</p:tagLst>
</file>

<file path=ppt/tags/tag45.xml><?xml version="1.0" encoding="utf-8"?>
<p:tagLst xmlns:p="http://schemas.openxmlformats.org/presentationml/2006/main">
  <p:tag name="KSO_WM_DIAGRAM_VIRTUALLY_FRAME" val="{&quot;height&quot;:405.975,&quot;left&quot;:79.65,&quot;top&quot;:91.025,&quot;width&quot;:866.95}"/>
</p:tagLst>
</file>

<file path=ppt/tags/tag46.xml><?xml version="1.0" encoding="utf-8"?>
<p:tagLst xmlns:p="http://schemas.openxmlformats.org/presentationml/2006/main">
  <p:tag name="KSO_WM_DIAGRAM_VIRTUALLY_FRAME" val="{&quot;height&quot;:405.975,&quot;left&quot;:79.65,&quot;top&quot;:91.025,&quot;width&quot;:866.95}"/>
</p:tagLst>
</file>

<file path=ppt/tags/tag47.xml><?xml version="1.0" encoding="utf-8"?>
<p:tagLst xmlns:p="http://schemas.openxmlformats.org/presentationml/2006/main">
  <p:tag name="KSO_WM_DIAGRAM_VIRTUALLY_FRAME" val="{&quot;height&quot;:405.975,&quot;left&quot;:79.65,&quot;top&quot;:91.025,&quot;width&quot;:866.95}"/>
</p:tagLst>
</file>

<file path=ppt/tags/tag48.xml><?xml version="1.0" encoding="utf-8"?>
<p:tagLst xmlns:p="http://schemas.openxmlformats.org/presentationml/2006/main">
  <p:tag name="KSO_WM_DIAGRAM_VIRTUALLY_FRAME" val="{&quot;height&quot;:405.975,&quot;left&quot;:79.65,&quot;top&quot;:91.025,&quot;width&quot;:866.95}"/>
</p:tagLst>
</file>

<file path=ppt/tags/tag49.xml><?xml version="1.0" encoding="utf-8"?>
<p:tagLst xmlns:p="http://schemas.openxmlformats.org/presentationml/2006/main">
  <p:tag name="KSO_WM_DIAGRAM_VIRTUALLY_FRAME" val="{&quot;height&quot;:405.975,&quot;left&quot;:79.65,&quot;top&quot;:91.025,&quot;width&quot;:866.95}"/>
</p:tagLst>
</file>

<file path=ppt/tags/tag5.xml><?xml version="1.0" encoding="utf-8"?>
<p:tagLst xmlns:p="http://schemas.openxmlformats.org/presentationml/2006/main">
  <p:tag name="KSO_WM_DIAGRAM_VIRTUALLY_FRAME" val="{&quot;height&quot;:351.35,&quot;left&quot;:434.2,&quot;top&quot;:102.45,&quot;width&quot;:465.1}"/>
</p:tagLst>
</file>

<file path=ppt/tags/tag50.xml><?xml version="1.0" encoding="utf-8"?>
<p:tagLst xmlns:p="http://schemas.openxmlformats.org/presentationml/2006/main">
  <p:tag name="KSO_WM_DIAGRAM_VIRTUALLY_FRAME" val="{&quot;height&quot;:405.975,&quot;left&quot;:79.65,&quot;top&quot;:91.025,&quot;width&quot;:866.95}"/>
</p:tagLst>
</file>

<file path=ppt/tags/tag51.xml><?xml version="1.0" encoding="utf-8"?>
<p:tagLst xmlns:p="http://schemas.openxmlformats.org/presentationml/2006/main">
  <p:tag name="KSO_WM_DIAGRAM_VIRTUALLY_FRAME" val="{&quot;height&quot;:405.975,&quot;left&quot;:79.65,&quot;top&quot;:91.025,&quot;width&quot;:866.95}"/>
</p:tagLst>
</file>

<file path=ppt/tags/tag52.xml><?xml version="1.0" encoding="utf-8"?>
<p:tagLst xmlns:p="http://schemas.openxmlformats.org/presentationml/2006/main">
  <p:tag name="KSO_WM_DIAGRAM_VIRTUALLY_FRAME" val="{&quot;height&quot;:405.975,&quot;left&quot;:79.65,&quot;top&quot;:91.025,&quot;width&quot;:866.95}"/>
</p:tagLst>
</file>

<file path=ppt/tags/tag53.xml><?xml version="1.0" encoding="utf-8"?>
<p:tagLst xmlns:p="http://schemas.openxmlformats.org/presentationml/2006/main">
  <p:tag name="KSO_WM_DIAGRAM_VIRTUALLY_FRAME" val="{&quot;height&quot;:405.975,&quot;left&quot;:79.65,&quot;top&quot;:91.025,&quot;width&quot;:866.95}"/>
</p:tagLst>
</file>

<file path=ppt/tags/tag54.xml><?xml version="1.0" encoding="utf-8"?>
<p:tagLst xmlns:p="http://schemas.openxmlformats.org/presentationml/2006/main">
  <p:tag name="KSO_WM_DIAGRAM_VIRTUALLY_FRAME" val="{&quot;height&quot;:405.975,&quot;left&quot;:79.65,&quot;top&quot;:91.025,&quot;width&quot;:866.95}"/>
</p:tagLst>
</file>

<file path=ppt/tags/tag55.xml><?xml version="1.0" encoding="utf-8"?>
<p:tagLst xmlns:p="http://schemas.openxmlformats.org/presentationml/2006/main">
  <p:tag name="KSO_WM_DIAGRAM_VIRTUALLY_FRAME" val="{&quot;height&quot;:405.975,&quot;left&quot;:79.65,&quot;top&quot;:91.025,&quot;width&quot;:866.95}"/>
</p:tagLst>
</file>

<file path=ppt/tags/tag56.xml><?xml version="1.0" encoding="utf-8"?>
<p:tagLst xmlns:p="http://schemas.openxmlformats.org/presentationml/2006/main">
  <p:tag name="KSO_WM_DIAGRAM_VIRTUALLY_FRAME" val="{&quot;height&quot;:403.12496062992125,&quot;left&quot;:95.75,&quot;top&quot;:62.02503937007873,&quot;width&quot;:762.4}"/>
</p:tagLst>
</file>

<file path=ppt/tags/tag57.xml><?xml version="1.0" encoding="utf-8"?>
<p:tagLst xmlns:p="http://schemas.openxmlformats.org/presentationml/2006/main">
  <p:tag name="KSO_WM_DIAGRAM_VIRTUALLY_FRAME" val="{&quot;height&quot;:403.12496062992125,&quot;left&quot;:95.75,&quot;top&quot;:62.02503937007873,&quot;width&quot;:762.4}"/>
</p:tagLst>
</file>

<file path=ppt/tags/tag58.xml><?xml version="1.0" encoding="utf-8"?>
<p:tagLst xmlns:p="http://schemas.openxmlformats.org/presentationml/2006/main">
  <p:tag name="KSO_WM_DIAGRAM_VIRTUALLY_FRAME" val="{&quot;height&quot;:403.12496062992125,&quot;left&quot;:95.75,&quot;top&quot;:62.02503937007873,&quot;width&quot;:762.4}"/>
</p:tagLst>
</file>

<file path=ppt/tags/tag59.xml><?xml version="1.0" encoding="utf-8"?>
<p:tagLst xmlns:p="http://schemas.openxmlformats.org/presentationml/2006/main">
  <p:tag name="KSO_WM_DIAGRAM_VIRTUALLY_FRAME" val="{&quot;height&quot;:403.12496062992125,&quot;left&quot;:95.75,&quot;top&quot;:62.02503937007873,&quot;width&quot;:762.4}"/>
</p:tagLst>
</file>

<file path=ppt/tags/tag6.xml><?xml version="1.0" encoding="utf-8"?>
<p:tagLst xmlns:p="http://schemas.openxmlformats.org/presentationml/2006/main">
  <p:tag name="KSO_WM_DIAGRAM_VIRTUALLY_FRAME" val="{&quot;height&quot;:351.35,&quot;left&quot;:434.2,&quot;top&quot;:102.45,&quot;width&quot;:465.1}"/>
</p:tagLst>
</file>

<file path=ppt/tags/tag60.xml><?xml version="1.0" encoding="utf-8"?>
<p:tagLst xmlns:p="http://schemas.openxmlformats.org/presentationml/2006/main">
  <p:tag name="KSO_WM_DIAGRAM_VIRTUALLY_FRAME" val="{&quot;height&quot;:403.12496062992125,&quot;left&quot;:95.75,&quot;top&quot;:62.02503937007873,&quot;width&quot;:762.4}"/>
</p:tagLst>
</file>

<file path=ppt/tags/tag61.xml><?xml version="1.0" encoding="utf-8"?>
<p:tagLst xmlns:p="http://schemas.openxmlformats.org/presentationml/2006/main">
  <p:tag name="KSO_WM_DIAGRAM_VIRTUALLY_FRAME" val="{&quot;height&quot;:403.12496062992125,&quot;left&quot;:95.75,&quot;top&quot;:62.02503937007873,&quot;width&quot;:762.4}"/>
</p:tagLst>
</file>

<file path=ppt/tags/tag62.xml><?xml version="1.0" encoding="utf-8"?>
<p:tagLst xmlns:p="http://schemas.openxmlformats.org/presentationml/2006/main">
  <p:tag name="KSO_WM_DIAGRAM_VIRTUALLY_FRAME" val="{&quot;height&quot;:403.12496062992125,&quot;left&quot;:95.75,&quot;top&quot;:62.02503937007873,&quot;width&quot;:762.4}"/>
</p:tagLst>
</file>

<file path=ppt/tags/tag63.xml><?xml version="1.0" encoding="utf-8"?>
<p:tagLst xmlns:p="http://schemas.openxmlformats.org/presentationml/2006/main">
  <p:tag name="KSO_WM_DIAGRAM_VIRTUALLY_FRAME" val="{&quot;height&quot;:403.12496062992125,&quot;left&quot;:95.75,&quot;top&quot;:62.02503937007873,&quot;width&quot;:762.4}"/>
</p:tagLst>
</file>

<file path=ppt/tags/tag64.xml><?xml version="1.0" encoding="utf-8"?>
<p:tagLst xmlns:p="http://schemas.openxmlformats.org/presentationml/2006/main">
  <p:tag name="KSO_WM_DIAGRAM_VIRTUALLY_FRAME" val="{&quot;height&quot;:419.55,&quot;left&quot;:64.13055118110236,&quot;top&quot;:120.45,&quot;width&quot;:895.8694488188976}"/>
</p:tagLst>
</file>

<file path=ppt/tags/tag65.xml><?xml version="1.0" encoding="utf-8"?>
<p:tagLst xmlns:p="http://schemas.openxmlformats.org/presentationml/2006/main">
  <p:tag name="KSO_WM_DIAGRAM_VIRTUALLY_FRAME" val="{&quot;height&quot;:419.55,&quot;left&quot;:64.13055118110236,&quot;top&quot;:120.45,&quot;width&quot;:895.8694488188976}"/>
</p:tagLst>
</file>

<file path=ppt/tags/tag66.xml><?xml version="1.0" encoding="utf-8"?>
<p:tagLst xmlns:p="http://schemas.openxmlformats.org/presentationml/2006/main">
  <p:tag name="KSO_WM_DIAGRAM_VIRTUALLY_FRAME" val="{&quot;height&quot;:419.55,&quot;left&quot;:64.13055118110236,&quot;top&quot;:120.45,&quot;width&quot;:895.8694488188976}"/>
</p:tagLst>
</file>

<file path=ppt/tags/tag67.xml><?xml version="1.0" encoding="utf-8"?>
<p:tagLst xmlns:p="http://schemas.openxmlformats.org/presentationml/2006/main">
  <p:tag name="KSO_WM_DIAGRAM_VIRTUALLY_FRAME" val="{&quot;height&quot;:419.55,&quot;left&quot;:64.13055118110236,&quot;top&quot;:120.45,&quot;width&quot;:895.8694488188976}"/>
</p:tagLst>
</file>

<file path=ppt/tags/tag68.xml><?xml version="1.0" encoding="utf-8"?>
<p:tagLst xmlns:p="http://schemas.openxmlformats.org/presentationml/2006/main">
  <p:tag name="KSO_WM_DIAGRAM_VIRTUALLY_FRAME" val="{&quot;height&quot;:419.55,&quot;left&quot;:64.13055118110236,&quot;top&quot;:120.45,&quot;width&quot;:895.8694488188976}"/>
</p:tagLst>
</file>

<file path=ppt/tags/tag69.xml><?xml version="1.0" encoding="utf-8"?>
<p:tagLst xmlns:p="http://schemas.openxmlformats.org/presentationml/2006/main">
  <p:tag name="KSO_WM_DIAGRAM_VIRTUALLY_FRAME" val="{&quot;height&quot;:419.55,&quot;left&quot;:64.13055118110236,&quot;top&quot;:120.45,&quot;width&quot;:895.8694488188976}"/>
</p:tagLst>
</file>

<file path=ppt/tags/tag7.xml><?xml version="1.0" encoding="utf-8"?>
<p:tagLst xmlns:p="http://schemas.openxmlformats.org/presentationml/2006/main">
  <p:tag name="KSO_WM_DIAGRAM_VIRTUALLY_FRAME" val="{&quot;height&quot;:351.35,&quot;left&quot;:434.2,&quot;top&quot;:102.45,&quot;width&quot;:465.1}"/>
</p:tagLst>
</file>

<file path=ppt/tags/tag70.xml><?xml version="1.0" encoding="utf-8"?>
<p:tagLst xmlns:p="http://schemas.openxmlformats.org/presentationml/2006/main">
  <p:tag name="KSO_WM_DIAGRAM_VIRTUALLY_FRAME" val="{&quot;height&quot;:419.55,&quot;left&quot;:64.13055118110236,&quot;top&quot;:120.45,&quot;width&quot;:895.8694488188976}"/>
</p:tagLst>
</file>

<file path=ppt/tags/tag71.xml><?xml version="1.0" encoding="utf-8"?>
<p:tagLst xmlns:p="http://schemas.openxmlformats.org/presentationml/2006/main">
  <p:tag name="KSO_WM_DIAGRAM_VIRTUALLY_FRAME" val="{&quot;height&quot;:419.55,&quot;left&quot;:64.13055118110236,&quot;top&quot;:120.45,&quot;width&quot;:895.8694488188976}"/>
</p:tagLst>
</file>

<file path=ppt/tags/tag72.xml><?xml version="1.0" encoding="utf-8"?>
<p:tagLst xmlns:p="http://schemas.openxmlformats.org/presentationml/2006/main">
  <p:tag name="KSO_WM_DIAGRAM_VIRTUALLY_FRAME" val="{&quot;height&quot;:419.55,&quot;left&quot;:64.13055118110236,&quot;top&quot;:120.45,&quot;width&quot;:895.8694488188976}"/>
</p:tagLst>
</file>

<file path=ppt/tags/tag73.xml><?xml version="1.0" encoding="utf-8"?>
<p:tagLst xmlns:p="http://schemas.openxmlformats.org/presentationml/2006/main">
  <p:tag name="KSO_WM_DIAGRAM_VIRTUALLY_FRAME" val="{&quot;height&quot;:419.55,&quot;left&quot;:64.13055118110236,&quot;top&quot;:120.45,&quot;width&quot;:895.8694488188976}"/>
</p:tagLst>
</file>

<file path=ppt/tags/tag74.xml><?xml version="1.0" encoding="utf-8"?>
<p:tagLst xmlns:p="http://schemas.openxmlformats.org/presentationml/2006/main">
  <p:tag name="KSO_WM_DIAGRAM_VIRTUALLY_FRAME" val="{&quot;height&quot;:419.55,&quot;left&quot;:64.13055118110236,&quot;top&quot;:120.45,&quot;width&quot;:895.8694488188976}"/>
</p:tagLst>
</file>

<file path=ppt/tags/tag75.xml><?xml version="1.0" encoding="utf-8"?>
<p:tagLst xmlns:p="http://schemas.openxmlformats.org/presentationml/2006/main">
  <p:tag name="KSO_WM_DIAGRAM_VIRTUALLY_FRAME" val="{&quot;height&quot;:419.55,&quot;left&quot;:64.13055118110236,&quot;top&quot;:120.45,&quot;width&quot;:895.8694488188976}"/>
</p:tagLst>
</file>

<file path=ppt/tags/tag76.xml><?xml version="1.0" encoding="utf-8"?>
<p:tagLst xmlns:p="http://schemas.openxmlformats.org/presentationml/2006/main">
  <p:tag name="KSO_WM_DIAGRAM_VIRTUALLY_FRAME" val="{&quot;height&quot;:419.55,&quot;left&quot;:64.13055118110236,&quot;top&quot;:120.45,&quot;width&quot;:895.8694488188976}"/>
</p:tagLst>
</file>

<file path=ppt/tags/tag77.xml><?xml version="1.0" encoding="utf-8"?>
<p:tagLst xmlns:p="http://schemas.openxmlformats.org/presentationml/2006/main">
  <p:tag name="KSO_WM_DIAGRAM_VIRTUALLY_FRAME" val="{&quot;height&quot;:419.55,&quot;left&quot;:64.13055118110236,&quot;top&quot;:120.45,&quot;width&quot;:895.8694488188976}"/>
</p:tagLst>
</file>

<file path=ppt/tags/tag78.xml><?xml version="1.0" encoding="utf-8"?>
<p:tagLst xmlns:p="http://schemas.openxmlformats.org/presentationml/2006/main">
  <p:tag name="KSO_WM_DIAGRAM_VIRTUALLY_FRAME" val="{&quot;height&quot;:419.55,&quot;left&quot;:64.13055118110236,&quot;top&quot;:120.45,&quot;width&quot;:895.8694488188976}"/>
</p:tagLst>
</file>

<file path=ppt/tags/tag79.xml><?xml version="1.0" encoding="utf-8"?>
<p:tagLst xmlns:p="http://schemas.openxmlformats.org/presentationml/2006/main">
  <p:tag name="KSO_WM_DIAGRAM_VIRTUALLY_FRAME" val="{&quot;height&quot;:419.55,&quot;left&quot;:64.13055118110236,&quot;top&quot;:120.45,&quot;width&quot;:895.8694488188976}"/>
</p:tagLst>
</file>

<file path=ppt/tags/tag8.xml><?xml version="1.0" encoding="utf-8"?>
<p:tagLst xmlns:p="http://schemas.openxmlformats.org/presentationml/2006/main">
  <p:tag name="KSO_WM_DIAGRAM_VIRTUALLY_FRAME" val="{&quot;height&quot;:351.35,&quot;left&quot;:434.2,&quot;top&quot;:102.45,&quot;width&quot;:465.1}"/>
</p:tagLst>
</file>

<file path=ppt/tags/tag80.xml><?xml version="1.0" encoding="utf-8"?>
<p:tagLst xmlns:p="http://schemas.openxmlformats.org/presentationml/2006/main">
  <p:tag name="KSO_WM_DIAGRAM_VIRTUALLY_FRAME" val="{&quot;height&quot;:414.4251968503937,&quot;left&quot;:88.3,&quot;top&quot;:97.91236220472442,&quot;width&quot;:697.2}"/>
</p:tagLst>
</file>

<file path=ppt/tags/tag81.xml><?xml version="1.0" encoding="utf-8"?>
<p:tagLst xmlns:p="http://schemas.openxmlformats.org/presentationml/2006/main">
  <p:tag name="KSO_WM_DIAGRAM_VIRTUALLY_FRAME" val="{&quot;height&quot;:414.4251968503937,&quot;left&quot;:88.3,&quot;top&quot;:97.91236220472442,&quot;width&quot;:697.2}"/>
</p:tagLst>
</file>

<file path=ppt/tags/tag82.xml><?xml version="1.0" encoding="utf-8"?>
<p:tagLst xmlns:p="http://schemas.openxmlformats.org/presentationml/2006/main">
  <p:tag name="KSO_WM_DIAGRAM_VIRTUALLY_FRAME" val="{&quot;height&quot;:414.4251968503937,&quot;left&quot;:88.3,&quot;top&quot;:97.91236220472442,&quot;width&quot;:697.2}"/>
</p:tagLst>
</file>

<file path=ppt/tags/tag83.xml><?xml version="1.0" encoding="utf-8"?>
<p:tagLst xmlns:p="http://schemas.openxmlformats.org/presentationml/2006/main">
  <p:tag name="KSO_WM_DIAGRAM_VIRTUALLY_FRAME" val="{&quot;height&quot;:414.4251968503937,&quot;left&quot;:88.3,&quot;top&quot;:97.91236220472442,&quot;width&quot;:697.2}"/>
</p:tagLst>
</file>

<file path=ppt/tags/tag84.xml><?xml version="1.0" encoding="utf-8"?>
<p:tagLst xmlns:p="http://schemas.openxmlformats.org/presentationml/2006/main">
  <p:tag name="KSO_WM_DIAGRAM_VIRTUALLY_FRAME" val="{&quot;height&quot;:414.4251968503937,&quot;left&quot;:88.3,&quot;top&quot;:97.91236220472442,&quot;width&quot;:697.2}"/>
</p:tagLst>
</file>

<file path=ppt/tags/tag85.xml><?xml version="1.0" encoding="utf-8"?>
<p:tagLst xmlns:p="http://schemas.openxmlformats.org/presentationml/2006/main">
  <p:tag name="KSO_WM_DIAGRAM_VIRTUALLY_FRAME" val="{&quot;height&quot;:414.4251968503937,&quot;left&quot;:88.3,&quot;top&quot;:97.91236220472442,&quot;width&quot;:697.2}"/>
</p:tagLst>
</file>

<file path=ppt/tags/tag86.xml><?xml version="1.0" encoding="utf-8"?>
<p:tagLst xmlns:p="http://schemas.openxmlformats.org/presentationml/2006/main">
  <p:tag name="KSO_WM_DIAGRAM_VIRTUALLY_FRAME" val="{&quot;height&quot;:414.4251968503937,&quot;left&quot;:88.3,&quot;top&quot;:97.91236220472442,&quot;width&quot;:697.2}"/>
</p:tagLst>
</file>

<file path=ppt/tags/tag87.xml><?xml version="1.0" encoding="utf-8"?>
<p:tagLst xmlns:p="http://schemas.openxmlformats.org/presentationml/2006/main">
  <p:tag name="KSO_WM_DIAGRAM_VIRTUALLY_FRAME" val="{&quot;height&quot;:414.4251968503937,&quot;left&quot;:88.3,&quot;top&quot;:97.91236220472442,&quot;width&quot;:697.2}"/>
</p:tagLst>
</file>

<file path=ppt/tags/tag88.xml><?xml version="1.0" encoding="utf-8"?>
<p:tagLst xmlns:p="http://schemas.openxmlformats.org/presentationml/2006/main">
  <p:tag name="KSO_WM_DIAGRAM_VIRTUALLY_FRAME" val="{&quot;height&quot;:414.4251968503937,&quot;left&quot;:88.3,&quot;top&quot;:97.91236220472442,&quot;width&quot;:697.2}"/>
</p:tagLst>
</file>

<file path=ppt/tags/tag89.xml><?xml version="1.0" encoding="utf-8"?>
<p:tagLst xmlns:p="http://schemas.openxmlformats.org/presentationml/2006/main">
  <p:tag name="KSO_WM_DIAGRAM_VIRTUALLY_FRAME" val="{&quot;height&quot;:414.4251968503937,&quot;left&quot;:88.3,&quot;top&quot;:97.91236220472442,&quot;width&quot;:697.2}"/>
</p:tagLst>
</file>

<file path=ppt/tags/tag9.xml><?xml version="1.0" encoding="utf-8"?>
<p:tagLst xmlns:p="http://schemas.openxmlformats.org/presentationml/2006/main">
  <p:tag name="KSO_WM_DIAGRAM_VIRTUALLY_FRAME" val="{&quot;height&quot;:351.35,&quot;left&quot;:434.2,&quot;top&quot;:102.45,&quot;width&quot;:465.1}"/>
</p:tagLst>
</file>

<file path=ppt/tags/tag90.xml><?xml version="1.0" encoding="utf-8"?>
<p:tagLst xmlns:p="http://schemas.openxmlformats.org/presentationml/2006/main">
  <p:tag name="KSO_WM_DIAGRAM_VIRTUALLY_FRAME" val="{&quot;height&quot;:414.4251968503937,&quot;left&quot;:88.3,&quot;top&quot;:97.91236220472442,&quot;width&quot;:697.2}"/>
</p:tagLst>
</file>

<file path=ppt/tags/tag91.xml><?xml version="1.0" encoding="utf-8"?>
<p:tagLst xmlns:p="http://schemas.openxmlformats.org/presentationml/2006/main">
  <p:tag name="KSO_WM_DIAGRAM_VIRTUALLY_FRAME" val="{&quot;height&quot;:195.625,&quot;left&quot;:57.8,&quot;top&quot;:264.575,&quot;width&quot;:837.1}"/>
</p:tagLst>
</file>

<file path=ppt/tags/tag92.xml><?xml version="1.0" encoding="utf-8"?>
<p:tagLst xmlns:p="http://schemas.openxmlformats.org/presentationml/2006/main">
  <p:tag name="KSO_WM_DIAGRAM_VIRTUALLY_FRAME" val="{&quot;height&quot;:195.625,&quot;left&quot;:57.8,&quot;top&quot;:264.575,&quot;width&quot;:837.1}"/>
</p:tagLst>
</file>

<file path=ppt/tags/tag93.xml><?xml version="1.0" encoding="utf-8"?>
<p:tagLst xmlns:p="http://schemas.openxmlformats.org/presentationml/2006/main">
  <p:tag name="KSO_WM_DIAGRAM_VIRTUALLY_FRAME" val="{&quot;height&quot;:195.625,&quot;left&quot;:57.8,&quot;top&quot;:264.575,&quot;width&quot;:837.1}"/>
</p:tagLst>
</file>

<file path=ppt/tags/tag94.xml><?xml version="1.0" encoding="utf-8"?>
<p:tagLst xmlns:p="http://schemas.openxmlformats.org/presentationml/2006/main">
  <p:tag name="KSO_WM_DIAGRAM_VIRTUALLY_FRAME" val="{&quot;height&quot;:195.625,&quot;left&quot;:57.8,&quot;top&quot;:264.575,&quot;width&quot;:837.1}"/>
</p:tagLst>
</file>

<file path=ppt/tags/tag95.xml><?xml version="1.0" encoding="utf-8"?>
<p:tagLst xmlns:p="http://schemas.openxmlformats.org/presentationml/2006/main">
  <p:tag name="KSO_WM_DIAGRAM_VIRTUALLY_FRAME" val="{&quot;height&quot;:195.625,&quot;left&quot;:57.8,&quot;top&quot;:264.575,&quot;width&quot;:837.1}"/>
</p:tagLst>
</file>

<file path=ppt/tags/tag96.xml><?xml version="1.0" encoding="utf-8"?>
<p:tagLst xmlns:p="http://schemas.openxmlformats.org/presentationml/2006/main">
  <p:tag name="KSO_WM_DIAGRAM_VIRTUALLY_FRAME" val="{&quot;height&quot;:195.625,&quot;left&quot;:57.8,&quot;top&quot;:264.575,&quot;width&quot;:837.1}"/>
</p:tagLst>
</file>

<file path=ppt/tags/tag97.xml><?xml version="1.0" encoding="utf-8"?>
<p:tagLst xmlns:p="http://schemas.openxmlformats.org/presentationml/2006/main">
  <p:tag name="KSO_WM_DIAGRAM_VIRTUALLY_FRAME" val="{&quot;height&quot;:420.72527559055123,&quot;left&quot;:52.876141732283486,&quot;top&quot;:105.1727559055118,&quot;width&quot;:854.2476377952756}"/>
</p:tagLst>
</file>

<file path=ppt/tags/tag98.xml><?xml version="1.0" encoding="utf-8"?>
<p:tagLst xmlns:p="http://schemas.openxmlformats.org/presentationml/2006/main">
  <p:tag name="KSO_WM_DIAGRAM_VIRTUALLY_FRAME" val="{&quot;height&quot;:420.72527559055123,&quot;left&quot;:52.876141732283486,&quot;top&quot;:105.1727559055118,&quot;width&quot;:854.2476377952756}"/>
</p:tagLst>
</file>

<file path=ppt/tags/tag99.xml><?xml version="1.0" encoding="utf-8"?>
<p:tagLst xmlns:p="http://schemas.openxmlformats.org/presentationml/2006/main">
  <p:tag name="KSO_WM_DIAGRAM_VIRTUALLY_FRAME" val="{&quot;height&quot;:420.72527559055123,&quot;left&quot;:52.876141732283486,&quot;top&quot;:105.1727559055118,&quot;width&quot;:854.2476377952756}"/>
</p:tagLst>
</file>

<file path=ppt/theme/theme1.xml><?xml version="1.0" encoding="utf-8"?>
<a:theme xmlns:a="http://schemas.openxmlformats.org/drawingml/2006/main" name="Custom Theme">
  <a:themeElements>
    <a:clrScheme name="Custom">
      <a:dk1>
        <a:srgbClr val="000000"/>
      </a:dk1>
      <a:lt1>
        <a:srgbClr val="FFFFFF"/>
      </a:lt1>
      <a:dk2>
        <a:srgbClr val="44546A"/>
      </a:dk2>
      <a:lt2>
        <a:srgbClr val="E7E6E6"/>
      </a:lt2>
      <a:accent1>
        <a:srgbClr val="004CC0"/>
      </a:accent1>
      <a:accent2>
        <a:srgbClr val="00B0F0"/>
      </a:accent2>
      <a:accent3>
        <a:srgbClr val="1D3EBF"/>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Custom">
      <a:dk1>
        <a:srgbClr val="000000"/>
      </a:dk1>
      <a:lt1>
        <a:srgbClr val="FFFFFF"/>
      </a:lt1>
      <a:dk2>
        <a:srgbClr val="44546A"/>
      </a:dk2>
      <a:lt2>
        <a:srgbClr val="E7E6E6"/>
      </a:lt2>
      <a:accent1>
        <a:srgbClr val="004CC0"/>
      </a:accent1>
      <a:accent2>
        <a:srgbClr val="00B0F0"/>
      </a:accent2>
      <a:accent3>
        <a:srgbClr val="1D3EBF"/>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15214</Words>
  <Application>WPS 演示</Application>
  <PresentationFormat>On-screen Show (16:9)</PresentationFormat>
  <Paragraphs>264</Paragraphs>
  <Slides>22</Slides>
  <Notes>22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22</vt:i4>
      </vt:variant>
    </vt:vector>
  </HeadingPairs>
  <TitlesOfParts>
    <vt:vector size="33" baseType="lpstr">
      <vt:lpstr>Arial</vt:lpstr>
      <vt:lpstr>宋体</vt:lpstr>
      <vt:lpstr>Wingdings</vt:lpstr>
      <vt:lpstr>MiSans</vt:lpstr>
      <vt:lpstr>MiSans</vt:lpstr>
      <vt:lpstr>Calibri</vt:lpstr>
      <vt:lpstr>微软雅黑</vt:lpstr>
      <vt:lpstr>Arial Unicode MS</vt:lpstr>
      <vt:lpstr>等线</vt:lpstr>
      <vt:lpstr>Noto Sans SC</vt:lpstr>
      <vt:lpstr>Custom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Moonshot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钪行业：从供需失衡到格局重塑</dc:title>
  <dc:creator>Kimi</dc:creator>
  <dc:subject>钪行业：从供需失衡到格局重塑</dc:subject>
  <cp:lastModifiedBy>新编大学英语听力教程第三版</cp:lastModifiedBy>
  <cp:revision>10</cp:revision>
  <dcterms:created xsi:type="dcterms:W3CDTF">2026-04-24T00:47:00Z</dcterms:created>
  <dcterms:modified xsi:type="dcterms:W3CDTF">2026-04-28T05:35:26Z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钪行业：从供需失衡到格局重塑","ContentProducer":"001191110108MACG2KBH8F10000","ProduceID":"19dbcf30-fa72-8374-8000-000002ed29d9","ReservedCode1":"","ContentPropagator":"001191110108MACG2KBH8F20000","PropagateID":"19dbcf30-fa72-8374-8000-000002ed29d9","ReservedCode2":""}</vt:lpwstr>
  </property>
  <property fmtid="{D5CDD505-2E9C-101B-9397-08002B2CF9AE}" pid="3" name="KSOProductBuildVer">
    <vt:lpwstr>2052-12.1.0.25865</vt:lpwstr>
  </property>
  <property fmtid="{D5CDD505-2E9C-101B-9397-08002B2CF9AE}" pid="4" name="ICV">
    <vt:lpwstr>5CBB98680A504641BE3174A01E9A1B2E_12</vt:lpwstr>
  </property>
</Properties>
</file>